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77" r:id="rId20"/>
    <p:sldId id="278" r:id="rId21"/>
    <p:sldId id="279" r:id="rId22"/>
    <p:sldId id="276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2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9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4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0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7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0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2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7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4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868BA-2D37-4CE3-B8A7-CCA448C06B70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B2B0-3857-418C-A088-F839601BF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8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-central.com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mgur.com/gallery/jOfk1" TargetMode="External"/><Relationship Id="rId4" Type="http://schemas.openxmlformats.org/officeDocument/2006/relationships/hyperlink" Target="http://www.eve-markets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ve-central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werleveled.com/wp-content/uploads/2014/04/eveonl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1"/>
          <a:stretch/>
        </p:blipFill>
        <p:spPr bwMode="auto">
          <a:xfrm>
            <a:off x="-38100" y="1"/>
            <a:ext cx="9205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Internet Spaceships </a:t>
            </a:r>
            <a:r>
              <a:rPr lang="en-US" sz="4000" dirty="0" smtClean="0">
                <a:solidFill>
                  <a:schemeClr val="bg1"/>
                </a:solidFill>
              </a:rPr>
              <a:t>are Serious Business: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err="1" smtClean="0">
                <a:solidFill>
                  <a:schemeClr val="bg1"/>
                </a:solidFill>
              </a:rPr>
              <a:t>Econophysics</a:t>
            </a:r>
            <a:r>
              <a:rPr lang="en-US" sz="4000" dirty="0" smtClean="0">
                <a:solidFill>
                  <a:schemeClr val="bg1"/>
                </a:solidFill>
              </a:rPr>
              <a:t> of EVE Online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Jonathan </a:t>
            </a:r>
            <a:r>
              <a:rPr lang="en-US" dirty="0" err="1" smtClean="0">
                <a:solidFill>
                  <a:schemeClr val="bg1"/>
                </a:solidFill>
              </a:rPr>
              <a:t>Wurtz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Econophysics</a:t>
            </a:r>
            <a:r>
              <a:rPr lang="en-US" dirty="0" smtClean="0">
                <a:solidFill>
                  <a:schemeClr val="bg1"/>
                </a:solidFill>
              </a:rPr>
              <a:t> Presentation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4/16/2015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(Edited for the internet)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509963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imgur.com/9Qsp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10509" r="346"/>
          <a:stretch/>
        </p:blipFill>
        <p:spPr bwMode="auto">
          <a:xfrm>
            <a:off x="-38100" y="-63501"/>
            <a:ext cx="9182100" cy="69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Further Exemplified: “PLEX Inflation”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25755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December 2014: the PLEX speculation bubble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Prices rose from 500m in 2012 to &gt;800m in 2014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Sell Prices touched 1,000m, which caused the bubble to burst, </a:t>
            </a:r>
            <a:r>
              <a:rPr lang="en-US" b="1" dirty="0" smtClean="0">
                <a:solidFill>
                  <a:schemeClr val="bg1"/>
                </a:solidFill>
              </a:rPr>
              <a:t>just because of the number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6505" r="7997" b="4421"/>
          <a:stretch/>
        </p:blipFill>
        <p:spPr>
          <a:xfrm>
            <a:off x="3886200" y="1489484"/>
            <a:ext cx="5257800" cy="53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3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.imgur.com/IfHT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4" b="25224"/>
          <a:stretch/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Is this system similar to </a:t>
            </a:r>
            <a:r>
              <a:rPr lang="en-US" dirty="0">
                <a:solidFill>
                  <a:schemeClr val="bg1"/>
                </a:solidFill>
              </a:rPr>
              <a:t>real Markets?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Power </a:t>
            </a:r>
            <a:r>
              <a:rPr lang="en-US" dirty="0">
                <a:solidFill>
                  <a:schemeClr val="bg1"/>
                </a:solidFill>
              </a:rPr>
              <a:t>Law Returns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Efficient </a:t>
            </a:r>
            <a:r>
              <a:rPr lang="en-US" dirty="0">
                <a:solidFill>
                  <a:schemeClr val="bg1"/>
                </a:solidFill>
              </a:rPr>
              <a:t>Market Hypothesis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dirty="0">
                <a:solidFill>
                  <a:schemeClr val="bg1"/>
                </a:solidFill>
              </a:rPr>
              <a:t>Cross-Market Correlations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Trade-Hub Emergence?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Cross-Item Correlations?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Market Shocks?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How can I make a profit?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imgur.com/SJm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0" t="24059" r="236" b="209"/>
          <a:stretch/>
        </p:blipFill>
        <p:spPr bwMode="auto">
          <a:xfrm>
            <a:off x="-57150" y="-38100"/>
            <a:ext cx="920115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Power Law Returns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57" y="1825624"/>
            <a:ext cx="3497943" cy="50323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Looking at 24h returns for different items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 right: “Basic Minerals” market group; Equivalent to basic commodity prices (steel, wheat, </a:t>
            </a:r>
            <a:r>
              <a:rPr lang="en-US" dirty="0" err="1" smtClean="0">
                <a:solidFill>
                  <a:schemeClr val="bg1"/>
                </a:solidFill>
              </a:rPr>
              <a:t>etc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Recover a power law as is expected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Tritanium</a:t>
            </a:r>
            <a:r>
              <a:rPr lang="en-US" dirty="0" smtClean="0">
                <a:solidFill>
                  <a:schemeClr val="bg1"/>
                </a:solidFill>
              </a:rPr>
              <a:t>” had an anomalous event in 12/14 which messed up normalization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Less active items are anomalous around 0 returns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6111" r="7392" b="4723"/>
          <a:stretch/>
        </p:blipFill>
        <p:spPr>
          <a:xfrm>
            <a:off x="3962400" y="1473486"/>
            <a:ext cx="5181600" cy="53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.imgur.com/jKm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2" r="34856"/>
          <a:stretch/>
        </p:blipFill>
        <p:spPr bwMode="auto">
          <a:xfrm>
            <a:off x="0" y="0"/>
            <a:ext cx="9158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Efficient Market Hypothesis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14613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“There are no chances for Arbitrage in the system”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All autocorrelations are zero for non-zero time shifts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Inter-item correlations are the same, or small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.imgur.com/by5j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556" r="27737"/>
          <a:stretch/>
        </p:blipFill>
        <p:spPr bwMode="auto">
          <a:xfrm>
            <a:off x="-1" y="-19050"/>
            <a:ext cx="93059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Autocorrelations of Returns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48 Hour returns with 1 hour shift means there is some “blurring”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Daily timescales are “Natural” for this system; the market is normally slow.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5832" r="8296" b="4584"/>
          <a:stretch/>
        </p:blipFill>
        <p:spPr>
          <a:xfrm>
            <a:off x="0" y="2724150"/>
            <a:ext cx="3973623" cy="4133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4306" r="8369" b="4722"/>
          <a:stretch/>
        </p:blipFill>
        <p:spPr>
          <a:xfrm>
            <a:off x="5381625" y="2718842"/>
            <a:ext cx="3924299" cy="41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i.imgur.com/THs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16" b="32622"/>
          <a:stretch/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Does this violate  the Efficient </a:t>
            </a:r>
            <a:r>
              <a:rPr lang="en-US" sz="2800" dirty="0">
                <a:solidFill>
                  <a:schemeClr val="bg1"/>
                </a:solidFill>
              </a:rPr>
              <a:t>Market Hypothesis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057650" cy="49657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NO: there is a Transaction Tax which allows for small correlations!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Suppose you knew that an item was going to increase in value in the next 48h. How do </a:t>
            </a:r>
            <a:r>
              <a:rPr lang="en-US" dirty="0">
                <a:solidFill>
                  <a:schemeClr val="bg1"/>
                </a:solidFill>
              </a:rPr>
              <a:t>you profit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Most fast Fluctuations are below transaction tax threshold: Not scale free!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6666" r="8926" b="5000"/>
          <a:stretch/>
        </p:blipFill>
        <p:spPr>
          <a:xfrm>
            <a:off x="4686300" y="2371725"/>
            <a:ext cx="4457700" cy="454342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66206"/>
              </p:ext>
            </p:extLst>
          </p:nvPr>
        </p:nvGraphicFramePr>
        <p:xfrm>
          <a:off x="828675" y="3665538"/>
          <a:ext cx="359092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525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Purchase at Low Value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-$800,000,000.00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Transaction Tax (1.7%)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-$13,600,000.00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Sell 48h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later (+2.0%)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+$816,000,000.00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Transaction Tax (1.7%)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-$13,872,000.00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Total Profit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-$11,472,000.00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.imgur.com/7tFx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6" r="40296"/>
          <a:stretch/>
        </p:blipFill>
        <p:spPr bwMode="auto">
          <a:xfrm>
            <a:off x="0" y="-38100"/>
            <a:ext cx="920115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Cross-Market Correlations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Are there “Leader” and “Follower</a:t>
            </a:r>
            <a:r>
              <a:rPr lang="en-US" dirty="0">
                <a:solidFill>
                  <a:schemeClr val="bg1"/>
                </a:solidFill>
              </a:rPr>
              <a:t>” markets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5 main trade hubs! Cross-correlate returns for time series!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Jita</a:t>
            </a:r>
            <a:r>
              <a:rPr lang="en-US" dirty="0" smtClean="0">
                <a:solidFill>
                  <a:schemeClr val="bg1"/>
                </a:solidFill>
              </a:rPr>
              <a:t> (the largest trade hub) is consistently the leader of price changes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3750" r="8993" b="4584"/>
          <a:stretch/>
        </p:blipFill>
        <p:spPr>
          <a:xfrm>
            <a:off x="5629275" y="3018526"/>
            <a:ext cx="3571874" cy="3839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4167" r="8223" b="4306"/>
          <a:stretch/>
        </p:blipFill>
        <p:spPr>
          <a:xfrm>
            <a:off x="1" y="3019424"/>
            <a:ext cx="3623056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3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.imgur.com/CGap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71" b="25813"/>
          <a:stretch/>
        </p:blipFill>
        <p:spPr bwMode="auto">
          <a:xfrm>
            <a:off x="0" y="0"/>
            <a:ext cx="91821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Market Shocks and Speculation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825624"/>
            <a:ext cx="4210050" cy="4899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Sometimes the game developers announce changes to the game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Equivalent to the Federal reserve changing interest rates, or companies announcing new products.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Announcements range from balancing ship classes to modifying mineral manufacturing ratios.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Prices can rapidly change to settle on a new optimal value, on timescales of hours!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Markets can be small enough to allow for manipulation by players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6666" r="8647" b="4722"/>
          <a:stretch/>
        </p:blipFill>
        <p:spPr>
          <a:xfrm>
            <a:off x="4619625" y="2235488"/>
            <a:ext cx="4562475" cy="47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8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.imgur.com/8OPz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8"/>
          <a:stretch/>
        </p:blipFill>
        <p:spPr bwMode="auto">
          <a:xfrm>
            <a:off x="0" y="-226217"/>
            <a:ext cx="9144000" cy="70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Market shocks are common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153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“Invention” Changes on 11/1/2014 (Some results below)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Proposed Mineral changes on 4/1/2015: Some prices </a:t>
            </a:r>
            <a:r>
              <a:rPr lang="en-US" b="1" dirty="0" smtClean="0">
                <a:solidFill>
                  <a:schemeClr val="bg1"/>
                </a:solidFill>
              </a:rPr>
              <a:t>double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Anti-</a:t>
            </a:r>
            <a:r>
              <a:rPr lang="en-US" dirty="0" err="1" smtClean="0">
                <a:solidFill>
                  <a:schemeClr val="bg1"/>
                </a:solidFill>
              </a:rPr>
              <a:t>Botting</a:t>
            </a:r>
            <a:r>
              <a:rPr lang="en-US" dirty="0" smtClean="0">
                <a:solidFill>
                  <a:schemeClr val="bg1"/>
                </a:solidFill>
              </a:rPr>
              <a:t> Mechanism late 2014: Partially responsible for PLEX crash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6292" r="6688" b="4719"/>
          <a:stretch/>
        </p:blipFill>
        <p:spPr>
          <a:xfrm>
            <a:off x="-5490" y="2971224"/>
            <a:ext cx="3945665" cy="388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6032" r="6588" b="4836"/>
          <a:stretch/>
        </p:blipFill>
        <p:spPr>
          <a:xfrm>
            <a:off x="5168901" y="2968988"/>
            <a:ext cx="394645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imgur.com/ga33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26" b="19690"/>
          <a:stretch/>
        </p:blipFill>
        <p:spPr bwMode="auto">
          <a:xfrm>
            <a:off x="0" y="-38100"/>
            <a:ext cx="9144000" cy="69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Market Manipulation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basics are simple: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Buy a large volume of an item to push up the price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Re-list all purchased items at the higher price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Sell all items at a higher price for a profit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Hope you sell everything before prices return to normal!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does a Transaction Tax effect Manipulation?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can I use this information to make </a:t>
            </a:r>
            <a:r>
              <a:rPr lang="en-US" dirty="0">
                <a:solidFill>
                  <a:schemeClr val="bg1"/>
                </a:solidFill>
              </a:rPr>
              <a:t>a profit?</a:t>
            </a:r>
          </a:p>
        </p:txBody>
      </p:sp>
    </p:spTree>
    <p:extLst>
      <p:ext uri="{BB962C8B-B14F-4D97-AF65-F5344CB8AC3E}">
        <p14:creationId xmlns:p14="http://schemas.microsoft.com/office/powerpoint/2010/main" val="396172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 Online Nebula - Some more and more by CommanderAlche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4"/>
          <a:stretch/>
        </p:blipFill>
        <p:spPr bwMode="auto">
          <a:xfrm>
            <a:off x="1" y="0"/>
            <a:ext cx="919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Overview of Talk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EVE Online?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Datasets used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Power Laws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Correlations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Market </a:t>
            </a:r>
            <a:r>
              <a:rPr lang="en-US" dirty="0" smtClean="0">
                <a:solidFill>
                  <a:schemeClr val="bg1"/>
                </a:solidFill>
              </a:rPr>
              <a:t>Shocks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Market Manipulation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Further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imgur.com/x1YH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r="1" b="26308"/>
          <a:stretch/>
        </p:blipFill>
        <p:spPr bwMode="auto">
          <a:xfrm>
            <a:off x="-72571" y="7257"/>
            <a:ext cx="9216571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Some Basics…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Volume Response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Time Response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Definitions: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– Price-Volume relationship [ Percent per Item ] </a:t>
            </a:r>
          </a:p>
          <a:p>
            <a:pPr marL="0" indent="0">
              <a:buNone/>
            </a:pP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 – Characteristic System Time [ Time ]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V- Volume – [ Items per Time ]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T- Transaction Tax [ Percent 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Nc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Charicteristic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Itemscale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dirty="0">
                <a:solidFill>
                  <a:schemeClr val="bg1"/>
                </a:solidFill>
              </a:rPr>
              <a:t>V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(Board Work goes here)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Conclusion: Transaction tax creates stability and reduced volatility in the system: There is a “Threshold” set by transaction tax which a manipulation must be above.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imgur.com/x1YH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r="1" b="26308"/>
          <a:stretch/>
        </p:blipFill>
        <p:spPr bwMode="auto">
          <a:xfrm>
            <a:off x="-72571" y="7257"/>
            <a:ext cx="9216571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Continued…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866768" y="3762350"/>
                <a:ext cx="2929648" cy="47788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el-GR" sz="2400" dirty="0">
                          <a:solidFill>
                            <a:schemeClr val="bg1"/>
                          </a:solidFill>
                        </a:rPr>
                        <m:t>γ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bg1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bg1"/>
                          </a:solidFill>
                        </a:rPr>
                        <m:t>(1-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bg1"/>
                          </a:solidFill>
                        </a:rPr>
                        <m:t>exp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bg1"/>
                          </a:solidFill>
                        </a:rPr>
                        <m:t>(</m:t>
                      </m:r>
                      <m:f>
                        <m:fPr>
                          <m:type m:val="skw"/>
                          <m:ctrlP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𝑁𝑐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bg1"/>
                          </a:solidFill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768" y="3762350"/>
                <a:ext cx="2929648" cy="4778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92364" y="1822497"/>
                <a:ext cx="78867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bg1"/>
                    </a:solidFill>
                  </a:rPr>
                  <a:t>Taking the T-&gt;0 Limit:</a:t>
                </a:r>
              </a:p>
              <a:p>
                <a:pPr marL="342900" indent="-342900">
                  <a:buAutoNum type="arabicParenR"/>
                </a:pPr>
                <a:r>
                  <a:rPr lang="el-GR" dirty="0">
                    <a:solidFill>
                      <a:schemeClr val="bg1"/>
                    </a:solidFill>
                  </a:rPr>
                  <a:t>γ</a:t>
                </a:r>
                <a:r>
                  <a:rPr lang="en-US" dirty="0">
                    <a:solidFill>
                      <a:schemeClr val="bg1"/>
                    </a:solidFill>
                  </a:rPr>
                  <a:t>-&gt;0 means “Large Market”: prices don’t change</a:t>
                </a:r>
              </a:p>
              <a:p>
                <a:pPr marL="342900" indent="-342900">
                  <a:buAutoNum type="arabicParenR"/>
                </a:pPr>
                <a:r>
                  <a:rPr lang="el-GR" dirty="0">
                    <a:solidFill>
                      <a:schemeClr val="bg1"/>
                    </a:solidFill>
                  </a:rPr>
                  <a:t>τ</a:t>
                </a:r>
                <a:r>
                  <a:rPr lang="en-US" dirty="0">
                    <a:solidFill>
                      <a:schemeClr val="bg1"/>
                    </a:solidFill>
                  </a:rPr>
                  <a:t>-&gt;0: “Efficient Market”: prices quickly re-stabilize</a:t>
                </a:r>
              </a:p>
              <a:p>
                <a:pPr marL="342900" indent="-342900"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𝑁𝑐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-&gt;0: “Large Market”- one person can’t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influence</a:t>
                </a:r>
              </a:p>
              <a:p>
                <a:pPr marL="342900" indent="-342900">
                  <a:buAutoNum type="arabicParenR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342900" indent="-342900">
                  <a:buAutoNum type="arabicParenR"/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marL="342900" indent="-342900">
                  <a:buAutoNum type="arabicParenR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Conclusion: Transaction tax creates stability and reduced volatility in the system: There is a “Threshold” set by transaction tax which a manipulation must be above.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364" y="1822497"/>
                <a:ext cx="7886700" cy="4351338"/>
              </a:xfrm>
              <a:blipFill rotWithShape="0">
                <a:blip r:embed="rId4"/>
                <a:stretch>
                  <a:fillRect l="-927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0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imgur.com/dlZV3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8" b="14962"/>
          <a:stretch/>
        </p:blipFill>
        <p:spPr bwMode="auto">
          <a:xfrm>
            <a:off x="-1" y="-95250"/>
            <a:ext cx="9144001" cy="69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More things to explore!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Trade Hub Emergence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System response to shocks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Price-Impact Function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Market Manipulation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Material-Product Correlations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More impacts of taxation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Exploiting Market Inefficiencies!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How can I make </a:t>
            </a:r>
            <a:r>
              <a:rPr lang="en-US" sz="2800" b="1" dirty="0">
                <a:solidFill>
                  <a:schemeClr val="bg1"/>
                </a:solidFill>
              </a:rPr>
              <a:t>a profit?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.imgur.com/7gQo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r="8477"/>
          <a:stretch/>
        </p:blipFill>
        <p:spPr bwMode="auto">
          <a:xfrm>
            <a:off x="-38100" y="-23813"/>
            <a:ext cx="9182100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Eðvald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I. </a:t>
            </a:r>
            <a:r>
              <a:rPr lang="en-US" dirty="0" err="1" smtClean="0">
                <a:solidFill>
                  <a:schemeClr val="bg1"/>
                </a:solidFill>
              </a:rPr>
              <a:t>Gíslason</a:t>
            </a:r>
            <a:r>
              <a:rPr lang="en-US" dirty="0" smtClean="0">
                <a:solidFill>
                  <a:schemeClr val="bg1"/>
                </a:solidFill>
              </a:rPr>
              <a:t>, Analyst CCP Games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Antonio, Chester &amp; Dr. Stanley</a:t>
            </a:r>
          </a:p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http://www.eve-central.com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hlinkClick r:id="rId4"/>
              </a:rPr>
              <a:t>http://www.eve-markets.com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imgur.com/gallery/jOfk1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All art used is from CCP Games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cdn1.eveonline.com/www/newssystem/media/65702/1/b-r_Imag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8" r="48360"/>
          <a:stretch/>
        </p:blipFill>
        <p:spPr bwMode="auto">
          <a:xfrm>
            <a:off x="-1" y="-133351"/>
            <a:ext cx="9296401" cy="69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EVE Online?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Classified as a MMO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Started in 2003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“Sandbox” Gameplay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Rich &amp; Emergent Markets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Localized emergent market hubs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&gt;10k individual items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1-2M daily transactions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Commodities Market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28"/>
          <a:stretch/>
        </p:blipFill>
        <p:spPr>
          <a:xfrm>
            <a:off x="0" y="0"/>
            <a:ext cx="9144000" cy="689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Geography of EVE Online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786314" y="2345529"/>
            <a:ext cx="183357" cy="1833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88595" y="2562222"/>
            <a:ext cx="183357" cy="1833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38752" y="2936079"/>
            <a:ext cx="183357" cy="1833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2621" y="2512217"/>
            <a:ext cx="183357" cy="1833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60133" y="3164676"/>
            <a:ext cx="183357" cy="1833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04371" y="224885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Dodixie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1418" y="246923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Amarr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2303" y="2419229"/>
            <a:ext cx="49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Jita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503" y="2838566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Hek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3490" y="3071688"/>
            <a:ext cx="63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Rens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04" y="3045911"/>
            <a:ext cx="4786314" cy="3735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6314" y="3669430"/>
            <a:ext cx="4250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~2,000 locally connected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4 Main Trade Hubs emerged in ~2005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At Left: </a:t>
            </a:r>
            <a:r>
              <a:rPr lang="en-US" dirty="0" err="1" smtClean="0">
                <a:solidFill>
                  <a:schemeClr val="bg1"/>
                </a:solidFill>
              </a:rPr>
              <a:t>Zipf</a:t>
            </a:r>
            <a:r>
              <a:rPr lang="en-US" dirty="0" smtClean="0">
                <a:solidFill>
                  <a:schemeClr val="bg1"/>
                </a:solidFill>
              </a:rPr>
              <a:t> plot of sell order volume by rank. </a:t>
            </a:r>
            <a:r>
              <a:rPr lang="en-US" dirty="0" err="1" smtClean="0">
                <a:solidFill>
                  <a:schemeClr val="bg1"/>
                </a:solidFill>
              </a:rPr>
              <a:t>Jita</a:t>
            </a:r>
            <a:r>
              <a:rPr lang="en-US" dirty="0" smtClean="0">
                <a:solidFill>
                  <a:schemeClr val="bg1"/>
                </a:solidFill>
              </a:rPr>
              <a:t> (the top trade hub) has ~10x more volume then there would be via power law.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 this project: focus on 5 trade hubs, primarily </a:t>
            </a:r>
            <a:r>
              <a:rPr lang="en-US" dirty="0" err="1" smtClean="0">
                <a:solidFill>
                  <a:schemeClr val="bg1"/>
                </a:solidFill>
              </a:rPr>
              <a:t>Jita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imgur.com/ue0T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1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Mechanics of Trading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02" y="1382711"/>
            <a:ext cx="5823898" cy="4741863"/>
          </a:xfrm>
        </p:spPr>
      </p:pic>
      <p:sp>
        <p:nvSpPr>
          <p:cNvPr id="5" name="TextBox 4"/>
          <p:cNvSpPr txBox="1"/>
          <p:nvPr/>
        </p:nvSpPr>
        <p:spPr>
          <a:xfrm>
            <a:off x="49428" y="1382711"/>
            <a:ext cx="32706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Two Positions: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“Asks” and “Bids”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Asks: offer money and wait for players to sell to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Bids: offer Items and wait for players to buy from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Any item is always sold/bought with the best bidder.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Transaction Tax: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0.75% to place an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0.80% to complete a transaction (for both parties)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Money: ISK (</a:t>
            </a:r>
            <a:r>
              <a:rPr lang="en-US" dirty="0" err="1" smtClean="0">
                <a:solidFill>
                  <a:schemeClr val="bg1"/>
                </a:solidFill>
              </a:rPr>
              <a:t>InterStellar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Kredit</a:t>
            </a:r>
            <a:r>
              <a:rPr lang="en-US" dirty="0" smtClean="0">
                <a:solidFill>
                  <a:schemeClr val="bg1"/>
                </a:solidFill>
              </a:rPr>
              <a:t> OR Icelandic Krona)</a:t>
            </a:r>
          </a:p>
        </p:txBody>
      </p:sp>
    </p:spTree>
    <p:extLst>
      <p:ext uri="{BB962C8B-B14F-4D97-AF65-F5344CB8AC3E}">
        <p14:creationId xmlns:p14="http://schemas.microsoft.com/office/powerpoint/2010/main" val="38983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ozniak.pl/wp/wp-content/uploads/2011/11/2011.11.09.20.27.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61" b="2718"/>
          <a:stretch/>
        </p:blipFill>
        <p:spPr bwMode="auto">
          <a:xfrm>
            <a:off x="-12700" y="-14458"/>
            <a:ext cx="9156700" cy="68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Used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Publicly Available </a:t>
            </a:r>
            <a:r>
              <a:rPr lang="en-US" dirty="0">
                <a:solidFill>
                  <a:schemeClr val="bg1"/>
                </a:solidFill>
              </a:rPr>
              <a:t>data from </a:t>
            </a:r>
            <a:r>
              <a:rPr lang="en-US" dirty="0" smtClean="0">
                <a:solidFill>
                  <a:schemeClr val="bg1"/>
                </a:solidFill>
              </a:rPr>
              <a:t> Third-Party Website: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bg1"/>
                </a:solidFill>
                <a:hlinkClick r:id="rId3"/>
              </a:rPr>
              <a:t>://eve-central.com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Cache Scraping to collect data from players who offer to help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Incomplete data set!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 from 2006 – Present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Stored as a data dump; highly uncompressed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~300 Mb/day, or 110 GB/year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First thing: Download &amp; Compress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Select only orders from 5 main trade hubs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Select only top ~1,000 most popular items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Compress data from all orders to the Best order, and the total order volume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Compressed to ~1.5GB for 300 days of 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pwbe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1"/>
          <a:stretch/>
        </p:blipFill>
        <p:spPr bwMode="auto">
          <a:xfrm>
            <a:off x="0" y="-307975"/>
            <a:ext cx="9158514" cy="71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Used (Continued)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011114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points are independent vectors of: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( </a:t>
            </a:r>
            <a:r>
              <a:rPr lang="en-US" dirty="0" err="1" smtClean="0">
                <a:solidFill>
                  <a:schemeClr val="bg1"/>
                </a:solidFill>
              </a:rPr>
              <a:t>ItemID</a:t>
            </a:r>
            <a:r>
              <a:rPr lang="en-US" dirty="0" smtClean="0">
                <a:solidFill>
                  <a:schemeClr val="bg1"/>
                </a:solidFill>
              </a:rPr>
              <a:t>, Location, Buy Price, Buy Volume, Sell Price, Sell Volume)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Convert data into a time series: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Create time boxes, fill all empty boxes with nearest left filled neighbor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Multiple points per box are averaged.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1475" y="5429250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00125" y="5429250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8775" y="5429250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57425" y="5416549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86075" y="5429250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14725" y="5429250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43375" y="5429250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72025" y="5407024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400675" y="5422898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29325" y="5426074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57975" y="5426074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86625" y="5426074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915275" y="5403848"/>
            <a:ext cx="457200" cy="457200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76250" y="6124575"/>
            <a:ext cx="78105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56731" y="62304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1445419" y="4683125"/>
            <a:ext cx="823912" cy="598488"/>
          </a:xfrm>
          <a:prstGeom prst="downArrow">
            <a:avLst>
              <a:gd name="adj1" fmla="val 82215"/>
              <a:gd name="adj2" fmla="val 3157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5.86</a:t>
            </a:r>
            <a:endParaRPr lang="en-US" dirty="0"/>
          </a:p>
        </p:txBody>
      </p:sp>
      <p:sp>
        <p:nvSpPr>
          <p:cNvPr id="33" name="Down Arrow 32"/>
          <p:cNvSpPr/>
          <p:nvPr/>
        </p:nvSpPr>
        <p:spPr>
          <a:xfrm>
            <a:off x="3331369" y="4683125"/>
            <a:ext cx="823912" cy="598488"/>
          </a:xfrm>
          <a:prstGeom prst="downArrow">
            <a:avLst>
              <a:gd name="adj1" fmla="val 82215"/>
              <a:gd name="adj2" fmla="val 3157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5.83</a:t>
            </a:r>
            <a:endParaRPr lang="en-US" dirty="0"/>
          </a:p>
        </p:txBody>
      </p:sp>
      <p:sp>
        <p:nvSpPr>
          <p:cNvPr id="34" name="Down Arrow 33"/>
          <p:cNvSpPr/>
          <p:nvPr/>
        </p:nvSpPr>
        <p:spPr>
          <a:xfrm>
            <a:off x="4600575" y="4683125"/>
            <a:ext cx="823912" cy="598488"/>
          </a:xfrm>
          <a:prstGeom prst="downArrow">
            <a:avLst>
              <a:gd name="adj1" fmla="val 82215"/>
              <a:gd name="adj2" fmla="val 3157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5.87</a:t>
            </a:r>
            <a:endParaRPr lang="en-US" dirty="0"/>
          </a:p>
        </p:txBody>
      </p:sp>
      <p:sp>
        <p:nvSpPr>
          <p:cNvPr id="35" name="Down Arrow 34"/>
          <p:cNvSpPr/>
          <p:nvPr/>
        </p:nvSpPr>
        <p:spPr>
          <a:xfrm>
            <a:off x="7091363" y="4683125"/>
            <a:ext cx="823912" cy="598488"/>
          </a:xfrm>
          <a:prstGeom prst="downArrow">
            <a:avLst>
              <a:gd name="adj1" fmla="val 82215"/>
              <a:gd name="adj2" fmla="val 3157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5.82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619250" y="553402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5.86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47900" y="552609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5.86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890838" y="5526089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5.86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3514725" y="552608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5.83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157663" y="5526087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5.83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779169" y="551497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5.87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5424487" y="55054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5.87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6053137" y="550545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5.87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6657975" y="551497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5.87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7286625" y="552291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5.82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911703" y="549394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5.82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1014412" y="552527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NaN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378619" y="552527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NaN</a:t>
            </a:r>
            <a:endParaRPr lang="en-US" sz="1200" dirty="0"/>
          </a:p>
        </p:txBody>
      </p:sp>
      <p:cxnSp>
        <p:nvCxnSpPr>
          <p:cNvPr id="57" name="Straight Arrow Connector 56"/>
          <p:cNvCxnSpPr>
            <a:stCxn id="29" idx="2"/>
          </p:cNvCxnSpPr>
          <p:nvPr/>
        </p:nvCxnSpPr>
        <p:spPr>
          <a:xfrm>
            <a:off x="1857375" y="5281613"/>
            <a:ext cx="12573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43325" y="5281613"/>
            <a:ext cx="63817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000625" y="5267326"/>
            <a:ext cx="1885950" cy="14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503319" y="5267326"/>
            <a:ext cx="636984" cy="71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9" grpId="0" animBg="1"/>
      <p:bldP spid="33" grpId="0" animBg="1"/>
      <p:bldP spid="34" grpId="0" animBg="1"/>
      <p:bldP spid="35" grpId="0" animBg="1"/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imgur.com/CkV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Example Data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6190" r="8926" b="4604"/>
          <a:stretch/>
        </p:blipFill>
        <p:spPr>
          <a:xfrm>
            <a:off x="0" y="2779484"/>
            <a:ext cx="3924435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6826" r="7735" b="4286"/>
          <a:stretch/>
        </p:blipFill>
        <p:spPr>
          <a:xfrm>
            <a:off x="5225142" y="2779484"/>
            <a:ext cx="3967842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1496423"/>
            <a:ext cx="74748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Hourly-Averaged data for “</a:t>
            </a:r>
            <a:r>
              <a:rPr lang="en-US" sz="2100" dirty="0" err="1" smtClean="0">
                <a:solidFill>
                  <a:schemeClr val="bg1"/>
                </a:solidFill>
              </a:rPr>
              <a:t>Mexallon</a:t>
            </a:r>
            <a:r>
              <a:rPr lang="en-US" sz="2100" dirty="0" smtClean="0">
                <a:solidFill>
                  <a:schemeClr val="bg1"/>
                </a:solidFill>
              </a:rPr>
              <a:t>” (Equivalent to Steel or similar; a basic building material)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54,773 Data points in </a:t>
            </a:r>
            <a:r>
              <a:rPr lang="en-US" sz="2100" dirty="0" err="1" smtClean="0">
                <a:solidFill>
                  <a:schemeClr val="bg1"/>
                </a:solidFill>
              </a:rPr>
              <a:t>Jita</a:t>
            </a:r>
            <a:r>
              <a:rPr lang="en-US" sz="2100" dirty="0" smtClean="0">
                <a:solidFill>
                  <a:schemeClr val="bg1"/>
                </a:solidFill>
              </a:rPr>
              <a:t> (7.6 per Hour)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imgur.com/U3H0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5"/>
          <a:stretch/>
        </p:blipFill>
        <p:spPr bwMode="auto">
          <a:xfrm>
            <a:off x="0" y="-1"/>
            <a:ext cx="91585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First Result!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6103" r="7548" b="4503"/>
          <a:stretch/>
        </p:blipFill>
        <p:spPr>
          <a:xfrm>
            <a:off x="0" y="2743200"/>
            <a:ext cx="4022678" cy="4114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6349" r="7227" b="4973"/>
          <a:stretch/>
        </p:blipFill>
        <p:spPr>
          <a:xfrm>
            <a:off x="5259766" y="2743200"/>
            <a:ext cx="3898748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064" y="1482940"/>
            <a:ext cx="79102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Prices tend to settle to round Numbers, aka 810,000,000.00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Insight on mentality </a:t>
            </a:r>
            <a:r>
              <a:rPr lang="en-US" sz="2100" dirty="0">
                <a:solidFill>
                  <a:schemeClr val="bg1"/>
                </a:solidFill>
              </a:rPr>
              <a:t>of players</a:t>
            </a:r>
            <a:r>
              <a:rPr lang="en-US" sz="2100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</a:rPr>
              <a:t>Market Inefficiencies!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3214</TotalTime>
  <Words>1120</Words>
  <Application>Microsoft Office PowerPoint</Application>
  <PresentationFormat>On-screen Show (4:3)</PresentationFormat>
  <Paragraphs>194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Internet Spaceships are Serious Business: Econophysics of EVE Online</vt:lpstr>
      <vt:lpstr>Overview of Talk</vt:lpstr>
      <vt:lpstr>What is EVE Online?</vt:lpstr>
      <vt:lpstr>Geography of EVE Online</vt:lpstr>
      <vt:lpstr>Mechanics of Trading</vt:lpstr>
      <vt:lpstr>Data Used</vt:lpstr>
      <vt:lpstr>Data Used (Continued)</vt:lpstr>
      <vt:lpstr>Example Data</vt:lpstr>
      <vt:lpstr>First Result!</vt:lpstr>
      <vt:lpstr>Further Exemplified: “PLEX Inflation”</vt:lpstr>
      <vt:lpstr>Is this system similar to real Markets?</vt:lpstr>
      <vt:lpstr>Power Law Returns</vt:lpstr>
      <vt:lpstr>Efficient Market Hypothesis</vt:lpstr>
      <vt:lpstr>Autocorrelations of Returns</vt:lpstr>
      <vt:lpstr>Does this violate  the Efficient Market Hypothesis ?</vt:lpstr>
      <vt:lpstr>Cross-Market Correlations</vt:lpstr>
      <vt:lpstr>Market Shocks and Speculation</vt:lpstr>
      <vt:lpstr>Market shocks are common</vt:lpstr>
      <vt:lpstr>Market Manipulation</vt:lpstr>
      <vt:lpstr>Some Basics…</vt:lpstr>
      <vt:lpstr>Continued…</vt:lpstr>
      <vt:lpstr>More things to explore!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Econophysics of Internet Economies: EVE Online</dc:title>
  <dc:creator>Wurtz, Jonathan, Rudolph</dc:creator>
  <cp:lastModifiedBy>Wurtz, Jonathan, Rudolph</cp:lastModifiedBy>
  <cp:revision>123</cp:revision>
  <dcterms:created xsi:type="dcterms:W3CDTF">2015-04-12T18:24:08Z</dcterms:created>
  <dcterms:modified xsi:type="dcterms:W3CDTF">2015-04-24T02:28:28Z</dcterms:modified>
</cp:coreProperties>
</file>