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8" r:id="rId2"/>
    <p:sldId id="269" r:id="rId3"/>
    <p:sldId id="302" r:id="rId4"/>
    <p:sldId id="270" r:id="rId5"/>
    <p:sldId id="271" r:id="rId6"/>
    <p:sldId id="303" r:id="rId7"/>
    <p:sldId id="304" r:id="rId8"/>
    <p:sldId id="272" r:id="rId9"/>
    <p:sldId id="305" r:id="rId10"/>
    <p:sldId id="274" r:id="rId11"/>
    <p:sldId id="299" r:id="rId12"/>
    <p:sldId id="306" r:id="rId13"/>
    <p:sldId id="295" r:id="rId14"/>
    <p:sldId id="307" r:id="rId15"/>
    <p:sldId id="283" r:id="rId16"/>
    <p:sldId id="285" r:id="rId17"/>
    <p:sldId id="284" r:id="rId18"/>
    <p:sldId id="301" r:id="rId19"/>
    <p:sldId id="298" r:id="rId20"/>
    <p:sldId id="287" r:id="rId21"/>
    <p:sldId id="288" r:id="rId22"/>
    <p:sldId id="290" r:id="rId23"/>
    <p:sldId id="294" r:id="rId24"/>
    <p:sldId id="30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3" autoAdjust="0"/>
    <p:restoredTop sz="94660"/>
  </p:normalViewPr>
  <p:slideViewPr>
    <p:cSldViewPr>
      <p:cViewPr varScale="1">
        <p:scale>
          <a:sx n="113" d="100"/>
          <a:sy n="113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B4215-A333-469B-9775-181C66A5E3F5}" type="datetimeFigureOut">
              <a:rPr lang="sr-Latn-CS" smtClean="0"/>
              <a:pPr/>
              <a:t>11/15/14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179D-D70F-48FD-9F0F-0D7326528D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422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378E-62C7-440A-9030-CDE157B2174E}" type="datetime1">
              <a:rPr lang="en-US" smtClean="0"/>
              <a:pPr/>
              <a:t>11/15/14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357C-9C5D-44D9-8484-3B66A622BBE6}" type="datetime1">
              <a:rPr lang="en-US" smtClean="0"/>
              <a:pPr/>
              <a:t>11/15/14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D0DD-E7B6-43BA-83E7-F0CF5637287E}" type="datetime1">
              <a:rPr lang="en-US" smtClean="0"/>
              <a:pPr/>
              <a:t>11/15/14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4D74-718A-46F3-BD61-6A15009E90C8}" type="datetime1">
              <a:rPr lang="en-US" smtClean="0"/>
              <a:pPr/>
              <a:t>11/15/14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8135-71DC-48E2-8289-235BFC90FC1E}" type="datetime1">
              <a:rPr lang="en-US" smtClean="0"/>
              <a:pPr/>
              <a:t>11/15/14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C060-1595-4A4F-9448-CC1280CFA7B6}" type="datetime1">
              <a:rPr lang="en-US" smtClean="0"/>
              <a:pPr/>
              <a:t>11/15/14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35A3-F8F2-4EE1-ACC4-DBBD1D73A7F6}" type="datetime1">
              <a:rPr lang="en-US" smtClean="0"/>
              <a:pPr/>
              <a:t>11/15/14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B95C-78FF-4D51-A8F4-7A85D8F766A6}" type="datetime1">
              <a:rPr lang="en-US" smtClean="0"/>
              <a:pPr/>
              <a:t>11/15/14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3307-E82A-4588-A15A-B87D9A6DC3A2}" type="datetime1">
              <a:rPr lang="en-US" smtClean="0"/>
              <a:pPr/>
              <a:t>11/15/14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65E4-9B09-4F5E-AC27-309D18AF89C6}" type="datetime1">
              <a:rPr lang="en-US" smtClean="0"/>
              <a:pPr/>
              <a:t>11/15/14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2F57-25CF-4DA5-8993-4A13113947ED}" type="datetime1">
              <a:rPr lang="en-US" smtClean="0"/>
              <a:pPr/>
              <a:t>11/15/14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0DF73-7627-48CB-AFE5-2A962D46164F}" type="datetime1">
              <a:rPr lang="en-US" smtClean="0"/>
              <a:pPr/>
              <a:t>11/15/14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4800"/>
            <a:ext cx="6553200" cy="1219200"/>
          </a:xfrm>
          <a:solidFill>
            <a:schemeClr val="accent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tx1"/>
                </a:solidFill>
              </a:rPr>
              <a:t>Spontaneous recovery in dynamic networks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36576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i="1" dirty="0" smtClean="0">
                <a:latin typeface="Aparajita" pitchFamily="34" charset="0"/>
                <a:cs typeface="Aparajita" pitchFamily="34" charset="0"/>
              </a:rPr>
              <a:t>Advisor</a:t>
            </a:r>
            <a:r>
              <a:rPr lang="hr-HR" sz="3200" b="1" dirty="0" smtClean="0">
                <a:latin typeface="Aparajita" pitchFamily="34" charset="0"/>
                <a:cs typeface="Aparajita" pitchFamily="34" charset="0"/>
              </a:rPr>
              <a:t>:</a:t>
            </a:r>
            <a:r>
              <a:rPr lang="hr-HR" sz="3200" dirty="0" smtClean="0">
                <a:latin typeface="Aparajita" pitchFamily="34" charset="0"/>
                <a:cs typeface="Aparajita" pitchFamily="34" charset="0"/>
              </a:rPr>
              <a:t> H. E. Stanley</a:t>
            </a:r>
          </a:p>
          <a:p>
            <a:r>
              <a:rPr lang="hr-HR" sz="3200" b="1" i="1" dirty="0" smtClean="0">
                <a:latin typeface="Aparajita" pitchFamily="34" charset="0"/>
                <a:cs typeface="Aparajita" pitchFamily="34" charset="0"/>
              </a:rPr>
              <a:t>Collaborators:</a:t>
            </a:r>
          </a:p>
          <a:p>
            <a:r>
              <a:rPr lang="hr-HR" sz="2400" dirty="0" smtClean="0">
                <a:latin typeface="Aparajita" pitchFamily="34" charset="0"/>
                <a:cs typeface="Aparajita" pitchFamily="34" charset="0"/>
              </a:rPr>
              <a:t>B. Podobnik</a:t>
            </a:r>
          </a:p>
          <a:p>
            <a:r>
              <a:rPr lang="hr-HR" sz="2400" dirty="0" smtClean="0">
                <a:latin typeface="Aparajita" pitchFamily="34" charset="0"/>
                <a:cs typeface="Aparajita" pitchFamily="34" charset="0"/>
              </a:rPr>
              <a:t>S. Havlin</a:t>
            </a:r>
          </a:p>
          <a:p>
            <a:r>
              <a:rPr lang="hr-HR" sz="2400" dirty="0" smtClean="0">
                <a:latin typeface="Aparajita" pitchFamily="34" charset="0"/>
                <a:cs typeface="Aparajita" pitchFamily="34" charset="0"/>
              </a:rPr>
              <a:t>S. V. Buldyrev</a:t>
            </a:r>
          </a:p>
          <a:p>
            <a:r>
              <a:rPr lang="hr-HR" sz="2400" dirty="0" smtClean="0">
                <a:latin typeface="Aparajita" pitchFamily="34" charset="0"/>
                <a:cs typeface="Aparajita" pitchFamily="34" charset="0"/>
              </a:rPr>
              <a:t>D. Kenett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1752600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u="sng" dirty="0" smtClean="0">
                <a:latin typeface="Aparajita" pitchFamily="34" charset="0"/>
                <a:cs typeface="Aparajita" pitchFamily="34" charset="0"/>
              </a:rPr>
              <a:t>Antonio Majdandzic</a:t>
            </a:r>
          </a:p>
          <a:p>
            <a:r>
              <a:rPr lang="hr-HR" sz="2800" b="1" u="sng" dirty="0" smtClean="0">
                <a:latin typeface="Aparajita" pitchFamily="34" charset="0"/>
                <a:cs typeface="Aparajita" pitchFamily="34" charset="0"/>
              </a:rPr>
              <a:t>               Boston University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457200"/>
            <a:ext cx="3112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Model simulation</a:t>
            </a:r>
            <a:endParaRPr lang="hr-HR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290945" cy="304800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00" y="2895600"/>
            <a:ext cx="266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&lt;z&gt;</a:t>
            </a:r>
            <a:r>
              <a:rPr lang="hr-HR" dirty="0" smtClean="0"/>
              <a:t>- average  </a:t>
            </a:r>
          </a:p>
          <a:p>
            <a:r>
              <a:rPr lang="hr-HR" dirty="0" smtClean="0"/>
              <a:t>fraction of </a:t>
            </a:r>
          </a:p>
          <a:p>
            <a:r>
              <a:rPr lang="hr-HR" dirty="0" smtClean="0"/>
              <a:t>active nodes</a:t>
            </a:r>
          </a:p>
          <a:p>
            <a:r>
              <a:rPr lang="hr-HR" dirty="0" smtClean="0"/>
              <a:t>(during time</a:t>
            </a:r>
          </a:p>
          <a:p>
            <a:r>
              <a:rPr lang="hr-HR" dirty="0" smtClean="0"/>
              <a:t>it fluctuates)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6248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2286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We fix r, and measure how &lt;z&gt; changes as we change p*.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4038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For some values of r we have hysteresis.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685800"/>
            <a:ext cx="2017295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886200" y="6096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[Random regular networks]</a:t>
            </a:r>
            <a:endParaRPr lang="hr-HR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295400"/>
            <a:ext cx="49911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457200"/>
            <a:ext cx="3169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Simulation results</a:t>
            </a:r>
            <a:endParaRPr lang="hr-HR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290945" cy="304800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6" name="Picture 2" descr="C:\Users\Antonio\Desktop\gene feb1\Fig1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295400"/>
            <a:ext cx="4876191" cy="4780953"/>
          </a:xfrm>
          <a:prstGeom prst="rect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8600" y="2895600"/>
            <a:ext cx="2667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&lt;z&gt;</a:t>
            </a:r>
            <a:r>
              <a:rPr lang="hr-HR" dirty="0" smtClean="0"/>
              <a:t>- dynamical </a:t>
            </a:r>
          </a:p>
          <a:p>
            <a:r>
              <a:rPr lang="hr-HR" dirty="0" smtClean="0"/>
              <a:t>average of the </a:t>
            </a:r>
          </a:p>
          <a:p>
            <a:r>
              <a:rPr lang="hr-HR" dirty="0" smtClean="0"/>
              <a:t>fraction of </a:t>
            </a:r>
          </a:p>
          <a:p>
            <a:r>
              <a:rPr lang="hr-HR" dirty="0" smtClean="0"/>
              <a:t>active nodes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6248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685800"/>
            <a:ext cx="2017295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381000"/>
            <a:ext cx="2628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Phase diagram</a:t>
            </a:r>
            <a:endParaRPr lang="hr-HR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290945" cy="304800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4770455" cy="529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96000" y="1066800"/>
            <a:ext cx="243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Blue line: critical line (spinodal) for the abrupt transition </a:t>
            </a:r>
          </a:p>
          <a:p>
            <a:r>
              <a:rPr lang="hr-HR" dirty="0" smtClean="0"/>
              <a:t>I</a:t>
            </a:r>
            <a:r>
              <a:rPr lang="hr-HR" dirty="0" smtClean="0">
                <a:sym typeface="Wingdings" pitchFamily="2" charset="2"/>
              </a:rPr>
              <a:t></a:t>
            </a:r>
            <a:r>
              <a:rPr lang="hr-HR" dirty="0" smtClean="0"/>
              <a:t> II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Red line: critical line (spinodal) for the abrupt transition</a:t>
            </a:r>
          </a:p>
          <a:p>
            <a:r>
              <a:rPr lang="hr-HR" dirty="0" smtClean="0"/>
              <a:t>II</a:t>
            </a:r>
            <a:r>
              <a:rPr lang="hr-HR" dirty="0" smtClean="0">
                <a:sym typeface="Wingdings" pitchFamily="2" charset="2"/>
              </a:rPr>
              <a:t>I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47244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In the hysteresis region both phases exist, depending on the initial conditions or the memory/past of the system.</a:t>
            </a:r>
            <a:endParaRPr lang="hr-H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3810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THEORY (short overview)</a:t>
            </a:r>
            <a:endParaRPr lang="hr-HR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290945" cy="304800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81000" y="13716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D</a:t>
            </a:r>
            <a:r>
              <a:rPr lang="en-US" dirty="0" err="1" smtClean="0"/>
              <a:t>enote</a:t>
            </a:r>
            <a:r>
              <a:rPr lang="en-US" dirty="0" smtClean="0"/>
              <a:t> the events of failures as </a:t>
            </a:r>
            <a:endParaRPr lang="hr-HR" dirty="0" smtClean="0"/>
          </a:p>
          <a:p>
            <a:r>
              <a:rPr lang="en-US" i="1" dirty="0" smtClean="0"/>
              <a:t>A = {internal failure}</a:t>
            </a:r>
            <a:r>
              <a:rPr lang="hr-HR" dirty="0" smtClean="0"/>
              <a:t> ,</a:t>
            </a:r>
          </a:p>
          <a:p>
            <a:r>
              <a:rPr lang="en-US" i="1" dirty="0" smtClean="0"/>
              <a:t>B = {external failure}</a:t>
            </a:r>
            <a:r>
              <a:rPr lang="hr-HR" i="1" dirty="0" smtClean="0"/>
              <a:t>.</a:t>
            </a:r>
          </a:p>
          <a:p>
            <a:r>
              <a:rPr lang="hr-HR" dirty="0" smtClean="0"/>
              <a:t>T</a:t>
            </a:r>
            <a:r>
              <a:rPr lang="en-US" dirty="0" smtClean="0"/>
              <a:t>he probability </a:t>
            </a:r>
            <a:r>
              <a:rPr lang="hr-HR" sz="2400" dirty="0" smtClean="0"/>
              <a:t>z</a:t>
            </a:r>
            <a:r>
              <a:rPr lang="hr-HR" sz="1600" dirty="0" smtClean="0"/>
              <a:t>k</a:t>
            </a:r>
            <a:r>
              <a:rPr lang="hr-HR" dirty="0" smtClean="0"/>
              <a:t> </a:t>
            </a:r>
            <a:r>
              <a:rPr lang="en-US" dirty="0" smtClean="0"/>
              <a:t>that a randomly-chosen </a:t>
            </a:r>
            <a:endParaRPr lang="hr-HR" dirty="0" smtClean="0"/>
          </a:p>
          <a:p>
            <a:r>
              <a:rPr lang="en-US" dirty="0" smtClean="0"/>
              <a:t>node of degree k has failed</a:t>
            </a:r>
            <a:r>
              <a:rPr lang="hr-HR" dirty="0" smtClean="0"/>
              <a:t> </a:t>
            </a:r>
            <a:r>
              <a:rPr lang="en-US" dirty="0" smtClean="0"/>
              <a:t>is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381000" y="41148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A</a:t>
            </a:r>
            <a:r>
              <a:rPr lang="en-US" dirty="0" err="1" smtClean="0"/>
              <a:t>ssume</a:t>
            </a:r>
            <a:r>
              <a:rPr lang="en-US" dirty="0" smtClean="0"/>
              <a:t> that internal and external failures are </a:t>
            </a:r>
            <a:r>
              <a:rPr lang="hr-HR" dirty="0" smtClean="0"/>
              <a:t>approx. </a:t>
            </a:r>
            <a:r>
              <a:rPr lang="en-US" dirty="0" smtClean="0"/>
              <a:t>independent events, </a:t>
            </a:r>
            <a:r>
              <a:rPr lang="en-US" dirty="0" err="1" smtClean="0"/>
              <a:t>th</a:t>
            </a:r>
            <a:r>
              <a:rPr lang="hr-HR" dirty="0" smtClean="0"/>
              <a:t>en</a:t>
            </a:r>
            <a:endParaRPr lang="hr-HR" dirty="0"/>
          </a:p>
        </p:txBody>
      </p:sp>
      <p:pic>
        <p:nvPicPr>
          <p:cNvPr id="4100" name="Picture 4" descr="http://streetbonersandtvcarnage.com/wp-content/uploads/2010/12/VEN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600200"/>
            <a:ext cx="2657329" cy="228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59436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P(A) is just p*, and P(B) can be calculated using a mean field theory and combinatorics. </a:t>
            </a:r>
            <a:endParaRPr lang="hr-H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124200"/>
            <a:ext cx="4724400" cy="63866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953000"/>
            <a:ext cx="5057775" cy="533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276600"/>
            <a:ext cx="762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After summing over all k-s, all </a:t>
            </a:r>
            <a:r>
              <a:rPr lang="hr-HR" sz="2000" dirty="0" smtClean="0"/>
              <a:t>z</a:t>
            </a:r>
            <a:r>
              <a:rPr lang="hr-HR" sz="1400" dirty="0" smtClean="0"/>
              <a:t>k</a:t>
            </a:r>
            <a:r>
              <a:rPr lang="hr-HR" sz="1200" dirty="0" smtClean="0"/>
              <a:t>  </a:t>
            </a:r>
            <a:r>
              <a:rPr lang="hr-HR" dirty="0" smtClean="0"/>
              <a:t>sum up to z, the result is a self consistency equation of the form: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33400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Basic idea for P(B):</a:t>
            </a:r>
          </a:p>
          <a:p>
            <a:endParaRPr lang="hr-HR" dirty="0" smtClean="0"/>
          </a:p>
          <a:p>
            <a:r>
              <a:rPr lang="hr-HR" dirty="0" smtClean="0"/>
              <a:t>In the </a:t>
            </a:r>
            <a:r>
              <a:rPr lang="hr-HR" b="1" dirty="0" smtClean="0"/>
              <a:t>mean field theory</a:t>
            </a:r>
            <a:r>
              <a:rPr lang="hr-HR" dirty="0" smtClean="0"/>
              <a:t>, every neighbor has probability </a:t>
            </a:r>
            <a:r>
              <a:rPr lang="hr-HR" b="1" dirty="0" smtClean="0"/>
              <a:t>z to be active and 1-z to be failed </a:t>
            </a:r>
          </a:p>
          <a:p>
            <a:r>
              <a:rPr lang="hr-HR" dirty="0" smtClean="0"/>
              <a:t>(no matter what degrees these nodes might have</a:t>
            </a:r>
          </a:p>
          <a:p>
            <a:r>
              <a:rPr lang="hr-HR" dirty="0" smtClean="0"/>
              <a:t>-”average neighbor”).</a:t>
            </a:r>
          </a:p>
          <a:p>
            <a:endParaRPr lang="hr-HR" dirty="0" smtClean="0"/>
          </a:p>
          <a:p>
            <a:r>
              <a:rPr lang="hr-HR" dirty="0" smtClean="0"/>
              <a:t>Using combinatorics P(B) can be expressed as a function of the </a:t>
            </a:r>
            <a:r>
              <a:rPr lang="hr-HR" b="1" dirty="0" smtClean="0"/>
              <a:t>mean field z </a:t>
            </a:r>
            <a:r>
              <a:rPr lang="hr-HR" dirty="0" smtClean="0"/>
              <a:t>and node degree k.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04800"/>
            <a:ext cx="3430186" cy="2590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114800"/>
            <a:ext cx="2305050" cy="57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57200" y="49530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Depending on p* and r we have either:</a:t>
            </a:r>
          </a:p>
          <a:p>
            <a:endParaRPr lang="hr-HR" dirty="0" smtClean="0"/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1 solution (pure phase)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3 solutions (2 physical sol., corresponding to the hysteresis region)</a:t>
            </a:r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457200"/>
            <a:ext cx="6873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Finite size effects: </a:t>
            </a:r>
            <a:r>
              <a:rPr lang="hr-HR" sz="2400" dirty="0" smtClean="0"/>
              <a:t>qualitatively different physics</a:t>
            </a:r>
            <a:endParaRPr lang="hr-HR" sz="2400" dirty="0"/>
          </a:p>
        </p:txBody>
      </p:sp>
      <p:pic>
        <p:nvPicPr>
          <p:cNvPr id="13314" name="Picture 2" descr="C:\Users\Antonio\Desktop\gene feb1\Fig2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52600"/>
            <a:ext cx="6374314" cy="40386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71600" y="60960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u="sng" dirty="0" smtClean="0">
                <a:solidFill>
                  <a:srgbClr val="002060"/>
                </a:solidFill>
              </a:rPr>
              <a:t>Z= Fraction of active nodes measured in time.</a:t>
            </a:r>
            <a:endParaRPr lang="hr-HR" sz="2400" u="sng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990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 small network with around N=100 nodes: in the hysteresis region we get switching between the two phases: 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124200"/>
            <a:ext cx="2057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Sudden transition!</a:t>
            </a:r>
          </a:p>
          <a:p>
            <a:endParaRPr lang="hr-HR" b="1" dirty="0" smtClean="0"/>
          </a:p>
          <a:p>
            <a:r>
              <a:rPr lang="hr-HR" sz="2000" b="1" dirty="0" smtClean="0"/>
              <a:t>1. Why?? How??</a:t>
            </a:r>
          </a:p>
          <a:p>
            <a:endParaRPr lang="hr-HR" b="1" dirty="0" smtClean="0"/>
          </a:p>
          <a:p>
            <a:r>
              <a:rPr lang="hr-HR" sz="2000" b="1" dirty="0" smtClean="0"/>
              <a:t>2. Is there any </a:t>
            </a:r>
          </a:p>
          <a:p>
            <a:r>
              <a:rPr lang="hr-HR" sz="2000" b="1" dirty="0" smtClean="0"/>
              <a:t>prewarning?</a:t>
            </a:r>
            <a:endParaRPr lang="hr-HR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457200"/>
            <a:ext cx="6873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Finite size effects: </a:t>
            </a:r>
            <a:r>
              <a:rPr lang="hr-HR" sz="2400" dirty="0" smtClean="0"/>
              <a:t>qualitatively different physics</a:t>
            </a:r>
            <a:endParaRPr lang="hr-HR" sz="2400" dirty="0"/>
          </a:p>
        </p:txBody>
      </p:sp>
      <p:pic>
        <p:nvPicPr>
          <p:cNvPr id="14338" name="Picture 2" descr="C:\Users\Antonio\Desktop\gene feb1\Fig2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81400"/>
            <a:ext cx="4163439" cy="27432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6" name="Picture 2" descr="C:\Users\Antonio\Desktop\gene feb1\Fig2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371600"/>
            <a:ext cx="3276600" cy="207596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38200" y="3124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Probab. distribution: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137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Time dynamics:</a:t>
            </a:r>
            <a:endParaRPr lang="hr-HR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4267200" y="2743200"/>
            <a:ext cx="1828800" cy="1295400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We find the exact mechanism of the phase switching.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54864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The system has a specific relaxation time, </a:t>
            </a:r>
            <a:r>
              <a:rPr lang="hr-HR" dirty="0" smtClean="0">
                <a:latin typeface="Symbol" pitchFamily="18" charset="2"/>
              </a:rPr>
              <a:t>l</a:t>
            </a:r>
            <a:r>
              <a:rPr lang="hr-HR" dirty="0" smtClean="0"/>
              <a:t>.            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81200"/>
            <a:ext cx="4224654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85800" y="1143000"/>
            <a:ext cx="594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How does the network react when p* is abruptly changed?</a:t>
            </a:r>
            <a:endParaRPr lang="hr-H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Because of the </a:t>
            </a:r>
            <a:r>
              <a:rPr lang="hr-HR" b="1" dirty="0" smtClean="0"/>
              <a:t>stochastic nature of internal and external failures</a:t>
            </a:r>
            <a:r>
              <a:rPr lang="hr-HR" dirty="0" smtClean="0"/>
              <a:t>, fraction of internally (or externally) failed nodes is actually fluctuating around the equilibrium values: p* and r.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6019800"/>
            <a:ext cx="762000" cy="474453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191000"/>
            <a:ext cx="894229" cy="533400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50292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We hypothesize that the “true” value of p* that the system sees, is this moving average</a:t>
            </a:r>
          </a:p>
          <a:p>
            <a:r>
              <a:rPr lang="hr-HR" b="1" dirty="0" smtClean="0">
                <a:sym typeface="Wingdings" pitchFamily="2" charset="2"/>
              </a:rPr>
              <a:t> slow, adiabatic change</a:t>
            </a:r>
            <a:r>
              <a:rPr lang="hr-HR" dirty="0" smtClean="0">
                <a:sym typeface="Wingdings" pitchFamily="2" charset="2"/>
              </a:rPr>
              <a:t>.</a:t>
            </a:r>
            <a:r>
              <a:rPr lang="hr-HR" dirty="0" smtClean="0"/>
              <a:t>             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600200"/>
            <a:ext cx="7086600" cy="24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057400" y="4267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It is natural to define the moving average: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304800" y="6019800"/>
            <a:ext cx="6615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For the external failures we can define an analogous moving average:</a:t>
            </a:r>
            <a:endParaRPr lang="hr-HR" dirty="0"/>
          </a:p>
        </p:txBody>
      </p:sp>
      <p:sp>
        <p:nvSpPr>
          <p:cNvPr id="13314" name="AutoShape 2" descr="data:image/jpeg;base64,/9j/4AAQSkZJRgABAQAAAQABAAD/2wCEAAkGBxQTEhQUExQWFhUXGSIaGBYXGB0eIBseHBoaGh4dICAdHSgiIB4lHxwcIT0hJSorLy4uHB8zODMsNygtLisBCgoKDg0OGxAQGywlICYsNC0vLCwsLCwsLCwsLCwsLCwsLCwsLCwsNCwsLCwsLCwsLCwsLCwsLCwsLCwsLCwsLP/AABEIAOEA4QMBIgACEQEDEQH/xAAcAAACAwEBAQEAAAAAAAAAAAAABgMEBQcCAQj/xABMEAACAgAEAwUDCQUFBQYHAQABAgMRAAQSIQUxQQYTIlFhMnGBBxQjQlKRobHwM2JywdFDU4KSohUkNGPxRGSDk7LhNXN0o8LD0iX/xAAZAQADAQEBAAAAAAAAAAAAAAAAAgMBBAX/xAAuEQACAgEDAgQFBAMBAAAAAAAAAQIRAxIhMUFRBCJx8BMyYYGxUpHB0SNCofH/2gAMAwEAAhEDEQA/AO44MGDAAYMGDAAYMGDAAYMGFLtJ8oGWyr9ymrM5k7CCAajf7x5L68yOdYxuuTUm+Btxjcd7VZPJj/ecxHGavSTbH3ILY/AYSp4OK54XmJxkYT/YZc3IR+9L0P8ADsfLFnhPY7J5e2jgDNdmSTxtfMnU118Kxy5PFwjxuWjgb5JJPlMMtjI8PzWZ8nYCGM+oZr/IYg/2rxyY7Jksqn72uVx9x0nEme7Y5SMlO9V2HOOAGVgfXuwQPicU27SZhx9FkZK6NmZUjH+VA7fDEZeIyvhUUWKAf7L4o5+l4u/uiy8a/jzxC/ZWZva4vxK/3ZdI+4YkfM8QaqOUiB/5cktfEugsc+XL3YgGWz5NfPIx/BlU9/1mPniTzZP1e/sh/hx7Hhux031eL8Sv/wCob+uA8A4mh+h4xNXlLGJD95J/LHwQ54+znkcA6bOXiIsbEHSRyNjEiPxFRYlykg/egZbHvWQgYFmyL/f3+wfDj2Jo85x6H2Z8nmh/zUKN/o0jFiP5S81CazvC51H95lmEoPrW1D/Fit/tnOLayZNHFbmCcX8FkVfzxZyvbPK7CUyZYnpOhVf/ADN4z/mxSPiMq7P39BHih6DJwD5QOH5shYsygkuu7kuN78gHrUf4bwz45xxPs3ks4NbwxS6uTrzo+TKbxl5fgnEMj/8ADs4WjH/Zc340/hVuaj0Fe/ni8PGQe0ticsDXB1vBhA4L8qEWsQcQibIz8vpN4m9Vk5D/ABUBys4flYEAjcHkRjqTT3RFqj7gwYMaYGDBgwAGDBgwAGDBgwAGDBgwAGDBgwAGKHG+Mw5SJpsxII416nqfIDmT6DGf2u7VQ5CMM9vK5qKBN3kbyA8rI39RzJAKlw7s7LmZVznFCHl5xZYbxwDmBXJn8yb386BEsuaONblIY3IjzHEc/wAV9gvkMgfr8p5h6fYU+n+oHGzwzhWVyMTCBY4UUXJK5q66s7f129MV+0faaPLkRAGbMsLTLpzrzduSL6nn0BwvNwWbNMsueYyEWUy8YqKOr2VT7TWPab8Bjzp5JT3m6R1RiltEuZvte0prIRGaj/xEoZIR7h7UnwoeRxXfgUmYN52eSfr3Y+jhG/8Adp7X+InHzPNKx0a1yqGMkGjrZgWXu1OpPGPA2xHtjZhuGjs84fLxSMwYlRqaq8Q2cEAmqYEVe1VhG2l5dvff+htuplxcJCRlYERLFBQoC899gPLYbbXyPLFGPIylpFkzEgTSCgpVKoVCltSBbaOQNY8tP2gcOJkUbAfHC52oyzMlKrlnYAGOrQsVUs3mmncg3vGhrrhIvfc1mLxPh6zJloHFyahl5BIdZAjoybn6zKdYcAEhgdrFMXGpRlssxWtl0oB02PL3AXXWq64gj4QVzcb6BoSMr3l7nkIxXmqmQavIoDdY+8U4fLNLG6NEURgVVySPJwQo3JG4NiiF8jqZtNrsYVuzDxlgUZGSZa1IjIvewgI1BjY1R6CAf7tj1vFvtLw0uEGpgoNlVYIZNwNIZttRHIE0aI2JDD5xPh05YnLiAUVaNmJGh1DC6CEMGVmUjYlTQoi8eOORSJIZY4O/LJ3ciAqAy8wDqNjS1kbMPG4NbHBtdoDx2cyh1y07NENKBJCxdHGouGVvZJDJ7NAiiNiDgkeZswselJYyWL7ae7XUy87IfkVC6btSb3GPuQzEmXheeaMiRyCY1OrSAoRQzeQABJs+mqhdQZYTCSVMzpeE6PD1UAFb0lS/eWXALEW+wJvBVtsCinD8uJQIO+yUzligTwh9Ngki2jbluGBPoCMaC8ZzUB05iIToOcsK045WWiJNjfmhN9Fxp8Cyot3fdr0B2IshCdRugBqcu222+2KGWhkfMaoXIjvVLqJYMrbqEB3V9Pi2KgB1BBIwXfIGiWy2dhP7OeM7Uwuj1BGxVvQ0RWMHKZPPcM8WQLZjLDdsjK1kDr3L8wefh9+zGsTT8NjbMMYzJBOANMgAAkCgWSBYkW2Fq+4sEVYONDh/GnDLDmVEcjbJIL7uT0BO6P8A8tvPwlt8NCcsbuD+xkoqWzGfsh2xy3EYy0DEOu0kLinjPqPL94WPiCAwY5V2j7M9665nKv8ANs6m6zJtqr6sg5MDVdfWxtjf7D9ufnLnKZtBBnoxvH9WUD68ZPMddP5gGvRw545F9TkyY3EdsGDBi5MMGDBgAMGDBgAMGDBgAMYPbHtPHkIO8cF5GOmGJfakc8gK3rcWa+8kA6XGOKR5aGSeZtMcYtj+QHmSaAHUkY592byUuanPE84tO4rKwn+xjPI19tgffueV0ss2VY42Uxw1Mm7N8DkDtnc6e8zkg2FbQr0jQXtW9kedb2S0fHuPyNK2VyZHf8pZ2AKZe+gHJpd/Z5Dr5Y99quNSd4cnkz9OQDNNzECN/wDsboOg38sZ+Tmy+TTuUVpO78UgQgt11Hei70rMRzOlgLI0jzHbeqW7OtdlwQwcM+ahEhGvMTtXeSm2ZqLF3bmdgxrlsfKjcAmyLSvJP86uIuMuqFW1L9cEuwRdIK0ALoED2jjc4rllcRTI26jWjqurSa8LaebCmZSvMq7UbrGLnuOtKwWHLB83sO+QeBAGuy7KpA39g0d2rUeeLfn7msudq3i7gl2TQxVwHNq7LRCkKG1K4OjYNvooHGb2bDvOJUg+bZZY3VY/Z1s7q+rTtVEMbIU+Kq2s7+Q4YkMUUQGoRgBb3IoV164zeJZ/vB3cL6QTTSixZBAKIetXTOD4bABDG0VStUja6lrMcUQOyIrSygbxxjUQdtixpFO4NMw235DFXiXBJcxEzSzyp5R5dio5EUrGtbWa1uNO2yDni1w3hRjjawFLitI20ITui+p6nmSSb6nVErhfZryUchtQ6fhWMtR4BqxEb5L42Ch58wwOzKZSws9ASBYX7RG5A8IvEL/JDEl9xPMrnkUOkAep5n7/AIY6H3xoegrbp588fUzn1SAL2AO1iuW451Z9MOs8+4uhdjmE3YXicS1BxGU2LOp3Cj0G7HkTuPLGDNxrjORapJTIt0QUEg5hQCQLBJIrxDmOuOw8SzqsxiDVSapCvMLfsgj2WY0o61qrcbVczkisSBgGZiCapfUIp30KK3fc6VY8yKdZv1JP7CuHYSOEfKzEaGaheF/tKtr769oe6m95w5wLls3GrxlWUuHDxMR4x1taOocqPuIwj9oeF5WZrOXUURbrE5klO+4VGGhDftSMS3lyOMSTg0uTmE2SWaHkSviJI5EFCSHW+mq/Lesa4Ql8uz/4FyXO51KTISRqFR2kjeQtICAGCuQWVANIA3Y16mumIeH8WWGDU6sJWLExlWtm1kagtWEYixYBIra9sHZPtTFnIxRCyjZ47PMcyt+0u4PpYBo7Y1eI8MjmBDAg1WpTTUaJFjpsPuB5gHEXs6kPzwL8KyIcs0pGs5gs9AAKJMvMdNjnRjU2b3uqFARwzNmGljeLvIW1fSsqgatX7MD64r61DSQQSTi/2kyLy/Rqp+kZCZL/AGYTXqPPckNpA3G+4IBB88TzLRqsWWWtxGgFXq06qGoEAKtMzkEb0AxO23fqHBUyefbLDRMzPCCKlay0QPISHfUnQScxtq+1iXtV2eTNoviMU8Z1QzrYKNzG43rYfd54rtHmcut5llkj+sw02g6tYRAVXdiCN1DGxQVjI575uwjcg5ZiBE2r9nqrSp/cJ2U9CQvIijdO1ybs0b/ye9snnZslnQI89CN+gmXpIn8wPeOoV5xyvtXwBp1WSBu6zmXbVBKKu+elj1B9fO9wSMN3YDtYvEMvqYaMxEe7zEX2HGx256TRI+IskHHp4MyyR+pxZMeljNgwYMXJhgwYMABgwYWPlC482Uyh7nfMzsIcuo594+1/4RbeVgDrjG6NSt0LfGp/9qZ/uQbyWSa5fKafonqqdR53fMHGn2q40ctEAgBzEx0QIftHm5/dUbk+4dcS9nuFJksqkVio1LSSH6zc3c367+grCs2YMkk2emXZVIiQ34Yx7IroWJsn4dMeVkya5an9jtjGlRpdmeBlI3Gptb2zzH2mdjZf3+XkKrHvPcLkgjkWFrZyrMCgIfTpBZVXTUgRRaCgwW1o3j3kezzuiSzOrORq06fZ1b6Q4+kUgGtSkC99PTHvJzyOcxlndtcYUpIaLhWvQW2ourowutwoPXE7a3G52MWAZlz3OWnRVjCI7B2OgUCAI5I2YHTt+1263VYcl2v3YocJ4YmXj0R8rJZibZmPNmJ3LHmT54z+1PENKmJCupgRRO2yhmL+UaKVZieeuNd9RBR+eVIbhHniHHULd2CGGku4B20KPaeuhsKEBtywul9qfs/kZ5Ppp41QltSobsAahEtCqVAbrmXZm8O2IuwnA1WISNbW2oahuzXeojpR3rnqsksQGw5YpSWyEbKIRkF0XPoeYA257Wa9KsDlvjxlhLpBk0XVlVBIBPSzzAFCyBZ32uho7Y8SYVoEzNkjfWSNhsPh1PvP4UPMjEfEkcqWioPVAvdJZG9Dn511pRYxelHpiMkGuf8AX9VhGOYXDOF90rauRbVvuzHmWc8ixNbCgKAHLGos9xkmiW2Hpy8J/L19Ok8o5EYw8xxCMz9waI7ss4vfYgCvKgxPwxm7YFPPxxs4sASD+0chKvfYjl12Jv34wJ4nAlKsJdRFLMx33uo5F1UfLTW464YuLZaRN7SaNtw7rqYA8jakFufMbjyN7T8M4VGsVohXUDq0MrA+ftWGG/I+vXFE9IVYidjOKRtmszC8Rkjk0uY6qVHUMGdVG/egVZjOo6QyizWHiDiLQgt3hzOV5/OBu8Q/5gA8aqecgFr9YGmYInb7hhyrx5xNIaNtLAqV1gnYimsEXzVr8qArDd2U4kQpnkPhbdpeSkdDKNtBK76yNJFbgbYtOpJSXBNbOhoSQNuDYO4IN3e/P3fnjA4zmvm8izFGdFDghFsjvO7OrnQIKEG62YUbBB98FXupZIE/4c/S5cG/ArGnjF9EcWB0EijpjfaLEPlY/Ip8NlbNM8Y1y5WTUTMGUiNjeqMMfbRlbT4R4G1AMa8H3iWgyGB4/oz4LI8NsKVaK1pI8N37RVTWoXsZ3iPdMqBHbULBUKRt52wIHLxVQ2sixeQ0kudJ06e4IIaQhtLitxENiwP98dtvAvXD87mcE3AMyVHzeUnUg1RM3NkFD3kqSFPOwUPMkDK47K3Ds1HxSGzGSIs7EPrIaAk9SDVfDoWx7WR3TUD9JC9JI4rvNOwJ9DbRsRz8RXasbneJmYdWkFJF0vGd9t1ZW8ipsH1GNhNwlqCUVJUP+VzCyIsiMGR1DKw5FWFgj0IN4lxzf5KM+0Dz8Llazl/pMux+vA5//FjX+KumOkY9eLUlaOBqnTDBgwY0wMc6Evz3i8svOHh47mPyM7j6VveopMOXaXiwymUnzDf2UZYDzIHhHxND44V+w/C2gykKPZkcd7MTzMkhLtfuuvhjl8Xk0wpdS+CNuw7T5jZMuDTSeJ/RF3o+hbb78HDoYnEsOtTIANSggsu+xo9LHu2IxlfOdUs+aY2o2jHPwpy5b0x3xWhy7rGRHaZhnYtMNXfaWumaKgzhRpAUa12HPevP03t2Om6RpvJm8vUUcLyIuyfs3UDoNbTRuFAHJlY+rVifgGTkjEks5DTytbVyA6ICasLZ3obk7DEOUzjHOFElaVO6DTFr2ekVCo5Lq0yWo22G13jbIN+nT9HCZG1sbFAB0+/CDxQHM53u0YiIae9bkSz06ruPZjV1a/tPHfsiuhInLyv9fjhMzmV0yNGuzSPpWru2QEH36zv+5JF6Y3F1CQ88OpYo6FDSD94vE5cfdiKPMwsdEcsbMo9lWBNcuQOIoXBlKfWC6j7jt/LGu1sKqe5aJ5YjmfbHzNS6BZ5DniSZdrPLzxjNKsj2MQttV+/Cvxz5SOH5clTL3zj6sI19ftWE/wBWIeC/KPkcyUTU0TuSAsikdNrYAqL9+D4OSrpm643VjLmZyqs/RQTua5DHK+wXECc6ZZTq13qNivEdue23S9vPa8OXbHPBMpP4ua1z56v1+eOb9nItQdroAfC6Nfj+WLYY/wCOTYsn5kjtWby2ldlBF2ByXn0JHhb0O12NuYp5afS25YeaSAjn0sEi/icfeHZuSfLxtFIokK0Q4tXYDe65N125jp1CxmJuKrKwEGXqzVB/Tyv+fI4hose6LPyi5hf9nzKAKYUSxJ3J8IUblnLUQNgKJvbHjsZG8eSSNhcsIKkI1kb8t9ipH1fEDtQBxVk4HNIyTZyYTMhuHLgFVD3Wo82bTd2RQryxS7M53Vn5VhbXGsbB25CaXvASYxe6oWqwbAPMggmyXkpeoj+azazsi5Zoc1EQ0C6hLEL+hWUoGdL9mMNEpMZHhpqrcYbIpttt/wCf/thWzGcjgmVytxs3dytYKkNQbVyp1Olq6i+e2NHs3qjjaByS2XcxE+YAVoyb6mJkJ9bwk91Yy5L+dyolR4ySNSlbWrAZSpqwehPTHmbOLEo3Fqt+IhQAgFs7H2VXqfwNgYsXZ2vGH2jQHuzLZh72NpV3NqglobDepGifT1EZO9YWG7oHsZ0vGJWbW2VcwHlKoIsHqFbxsDtuQpO1WSAb/Bz3UpjNaJV7xDewYDcDfk6U9D7Dk88W+J8fh7o+NQpG8hsKARR0kjxv5ItknTyG4xzG4y0LBSJIgGRRVijqCUeVoe79AThn6UCZW7UaspPl+Ipd5ZwsoAvVC50ty8g1i+Vjyx2WOQMAymwRYI6g8jjnnEsvHmIyp8UcqaSfRht+eND5IuItJw5IpP2uVZstIPIxGl5/uFN/fju8HO4uL6HN4iO9jrgwYMdhziP8qD94Mlktv95zKl1PWKH6V/yXFntFne5ys8l0QpCn95vCp+8jFHjB73jaCgVy2TLAno80mn/0IfvxD22lsZSEH9pOCR+7GrOfx0487xLvLXY68SqJUTOfNEiVYjLIw0rHGaZqomhR6kmyVFKbONPinFItTJmYlEaBCH9rSzGjYAtNLFRrFi73FYrlzDmcvIELo0ZiOkiwSwcVZF8uQ8RuwCAcZva5oe5mjSJhPmiUGpWDF322D02mhvp8IGo7Y5opP7lXyb+Q4esLStqLvK2tmPM0qoo9aVQL6mz1xdQ2fyx8iWkCk2QBZv03P349bbeWIt2x0U+IcWSEUzAP0BOwu/Ex5Kux3JF0QLO2F3gJbM8ROYb9gqmPLg2NYUDU1HpdHVQ1UvRVJz+0hkXTSse+cmUkCmZZX7tRbrTRiNUBPQ3jTiYxy5aNiWmMgvxAmmsMTQAA03yAujQABJuloWwnIn8R4rn+I5l2yzaMvG9RaU8TBNtSlaYb3vqUeICydsX+wmdny/Em+cTPIXVI3EuzKGZVRqYcgzKvh1Dxbm8OvAeyyR5dInpljXTp5LtIWsgnc0a3vr9ogp3Ecsyu0pktMugRDRZnI8CeMgeIsVGlS1nyvaiyLhLYVxOl9pGRYZNZpdJ1HpVG8fn7tX2xzeerLo7dzYRY1FFyKUFjzNnpy9Mdj+VXOiPIzAe1JUaX5saPxAs/DHJOwuQC58KwKnu37s7XqteRIPi0a9688PiqOqbElbSiR8P+TKdqEkkcTEewD3j9diq8vffnh87B5SDJTfNpJH74glVljCBuVaCbs1vQJ9wrDLwjgzd2VY92oI0pASl0wLapLEjMQCLBUGzYvfCt2p4C0jiATvJoCsgLs7lwR4izamiAonUGFkjYVvN5Xk2k9h1BR+VHz5SspBFE/dk65zZToNNEmqu+XXqTjA7EZYd0Sed/lyw9JlUzmVX52v0kd2RuW2KkgqPrAXVcx5Yy+zPAe7aSwyxH9mrEagBdsa/LCrIvhuPUfT5rL3ZCUIrxvuA4ojpd0R6ggep1CtwAWHO5abSNEp3NglQ4I99XW+Fnh1fOXhveRCQTytaYX8NV1RrlRo4Y45JljuAB6Pjhc7g/ut067eydiNO4xN77jMXOMcKjZgczmHlU0Pm8ZIQn+Bfa9zmq50MJ3aSNcqYSpo5VpJpVTbQJ5kCxKw5Mqitq8+V4bX7VyiRneEtL7KwK6KqA82YOyvIx8vZoCj1wicaE0yyRSKIIkLTSgurzZllZWYll8JansLsoN1dCunEne7Iz9Dowh1g5mNd5UBKbaMwNNFHHsiSq0vtvQJqxjPyWb7idXN/N829ISTSsECru3sFgoTu23UqAti61MjmlnyCHJsCNIAVxzAFeWze7qMZvZrScnnMvOmtFc94nNlDLqahzqwWDLZBba6xJcOx/QbYdj+v1+jiSaFSjBgGBG4qwefMH4YXux3ES8JRn1tE2jvOetKDxv72jZD77wwMLv1FV8cRa0uhrvcU1zmQia1yxEyjZBEveAHcFd/ZIN+E9a57C4+daWZVWwHhZ+76ruAjNaqQxIZQNwQL6Y+8QZMtFM1EIPpJN92NBFjUnkSFAFbKoJ22vHyvHVCF4yzO5WSWXumKMORjQgUqqo0LdbC9y2K1qVi8M2eCE9yUreJilV7I2eMfBGQfC9sS/J9P3XFM7ASdM8SZhdtrT6J/ibU4+ZHwTypdhlDDbqCyty9Cn3YqQuYuLcOfkHMsLeoeMuv8AqTFfDSrL6i5lcDq+DBgx6hwnPuGNq4pxWTnTQRL6BIdR/FycUO051cRycY+pl5X/AMzRIOfuOL3Ztrn4mf8AvrD/ACxRDGdxI3xtR9nJLXxne/yrHk5XeSbO6HyxHGGBWQh1BU8wRYr3Yy8rwXLwsWihjRyKJVADXlYHL0xtwbJik0g3/r+Axzy2SHW7Iw2+KPFc26BViQPLJZUHkqqLeR9/ZUECurMq2NVi4T1HXr+vhiu0wjkErbAxvHrJHhZijKN9qYqR79A5nGY6ctxpWlsJmY4e7Zx0zMskkYAaGVGK3dMw7utI8ZO4F0Bvtjc7MZCL56THZ06nsksSx0rqZmJJamIvoBQoXrSu1HHpll+bx23iIFxy6uXsqp0qeg51v5YdPk94fKkjSTtqlbYgEUimiFFbXsCa9ANlBbpkmkm/2J3yhxlhskXz5jzwv5rhqy5vLwgDu4rzMoFAagdEII9XLvf/AChhjzT6QTzOMjgC6585P9XUuXU37Qg1aj/5ski/4MJGK1X2MbdCL22zLZvikeXX9jkx3sp6ayPCPxA+JxvjsxFO4kYEMoHdsnhKEb6gfO7HUcxRBxk9uuMR5L6ONC+YzLF9Kg2x5AseZHKgPLyxrfJpxtsxDUpHfJsygi/eQN19xxslJxUlsjVStG7wzKSxgh5RKB7JZQrD3laU/BRti1mMnr9rlW46H34nkj8v164+ByMSruNZQORQclrpiCZgBewHXljVkIAs0PU45N227cI2qHLWzXTSDYCtjXn13wQxObpGuaStkvAuJB+LKQdg5C+oplA92/4jD9m4nQ/RgMQSVB50dyq3tvz0nblyHLivyd6pM/BRJp9TUfqr4j+WO+tHdg0R0I8uZB/O/I177eIhpkkuwkJWrMvPRQzRB5UQFRbGShpC9QW//oAXz81Z8lDLJO+kaFh0tUtoiKNQDyA6EZyVJCaqSMXZfZq4ZxCKdpcuBbRgalbnVsux6iwRfMYUuP8AZeFA3fPIYm3COsXikINKpQKzN71bYc6wsNuTWZnyII8mXnVwrRBvAWXmQAL9QNuXLfGxIkkHEtS8swmhQ3shoxqpiouq1gPRosbB2wm/J92kTITZmCeWMwBNfha/HqXwR0Bqamqht4CRje4Dm87nM0uYjjSNUUiPvgVDPci7CrNxuDtQsD1xfJF6m+hOD2SLvaArlHbPxXGjSKudy7UN2OkSpW2rqStq4BPMHDlGbF+l7Y5T2ulnzUrcPhQn6S5GW9KAkMQbApfZbTtTLtzx1DLroRU6AAb+m2/688QzKkn1/joUg92eJOHQs6yPFGXFgMygkfEjb4Y9TmkJHnXusY+k0Pf5fyx4nP0bCr8un44hY9GLlGPzmNj9mRb9W7t9x5/Rn78Qdo2qXJuDXd56En3FwhH3N+OPYasxAedykfHuJjX4YrdtLEannU8LX/4yDF8T88ffUXIvKzseDBgx7J5xz3s2v03Ex/35j/mihP8AXGXxI1x2PyfJCv8ADO1/njU4cNPEeKof72CQD0eFRf3oR8MZ/aek4pkH/vIpo/8AKUf+uPJyr/JNfT+Dug/LEdQR3d9KxnyOfIUfL9eeLsQtMUXF7m/P+eOWfQpEiElc98SvHdggMDsQRsfMEYiZ/wCn6/XXHxWr3fjv7sTTHoWu1/dpHFqZIxDdKO7QkavCLY6qogHSp3B9canYeWSlM3hd21aKI0gg6VN76ju5vcDQDvi3mcsj0XRHK7pqUGjW1XyvbGL2VzROb0OwYpJp1Dk0hi7yRhvyshRfQY6oy1Im1Q68SmoMfIcsJ/Ce2uSyuW0TzCOVXkJQq1tqldw4Cg6g4bUCPP7mHjBJfR9vwn9e4Yll7PwSRLFLFHIiilEiK1e6xt78EZeZ2K15UcW4X2vy0vE5c3mBJK1aMvGkdk1ypbrV13+0cak3Ep5uMZOXL5OeB9QMgkQLqiJActXQKDzPMDa6w89j+zWWgzmYkihRGFKtDkKJavKzQ+GGMHewd8VllincV0oVRfDLzRgix1xXkSqx7y7Gse5DfliezRqtMUO2WdWOGQs+lSCDV3vQFD3YScnwCGDh02Y0gsUZgSOWxoDfzrfy+ON75WmUZYGgWLaQK95v38/1zo8af/8Aw7agSiizfMst1+uuGgmkq6sZkXyIcNCrJOV5kKGI/i5enLHQ8zmFRo1BonZPUrqbQem6LKP8J9MZ/YXh3c5CMHZtOqv8Nnny53XTbGL267RJHNDCjeNmjkocxWZy7oSBy1B3G/MA4JXOdi/KjnnDuIynjqdyxAeQqCwDfRNuVI5HSNif3RzrfZ7dcKz4Yh1WRCKU5aNYtV81ZjbAcyRZsk7jGB8mmU1Z6XNVcUCu7Pey6mK37grFj5AE86B7i+VjaMuVW1U+I1yHO+hKkUb/AJ4tllomqXCFgrjucv8Ak27LyrNLmc2ndmhGEFDQPCQPCbXwqFFkHfe73b+I8WymXjlM0qlSSNBYtZsVp5FXUlT7iDtdio3aZbHzWHMTuQBawtGrDpcjKFoede7EnAuyscbd9OqSZlzreQqDTeUdi1UchW/nviM5W9U/2HjGlSPnyf5GRMr3mYFTTu0z3zJc3v60Bt0xvN8Pu/LEjAe4YgTc8vjjmlLU7KJUqPWv438fywT33bct+QP6/W+A0en6H/XHnPgrDy8ROw/DGIGL58WYy1c1ck1t/Yygjb+L8TiPtoLjUWfFPCAP/GTFnIgnNIK2CSOT5G4lH36n+7FTtAxefIxDfXnYQa+yjayfuB+7HTiVzj76i5PlZ2PBgwY9g84QeKL3fGWHJczkwR6vDIb/ANLjGb8oQ0rlMxz7nNKCfJJVMZ/1MuNf5SE7qbh2braLMd058kzC92SfQMEwdquGHMZHMwr7ZjJT+NfEn+pVx53iFWZPudeJ3D0NXhU2paOK0ib1y62cZnYbigny8MvVlFg/z/HG1mUpvTr8ccM06rsXXJQLfh6fryxDLfr5ViyVxXnu8RRQ+NNZG1+7FHMcPW1YeB1kWUFRvY2Ngc7UsvXY8iQMT94TyrHwyaSD5dcUjJp7GNF3NZ0DM6mPgjRmP3Cj9xOKXC+L8QnhEiwwR6xqTWzkhT7OpQALrc+La+WPWbyay93e6vUbAHnp5Bveuk1jV4rmCihE923kcU1UJVmbnJs+N8vBl9bAa5ZZHAuqPgVL8/r+WMGc8ZTT9JlX/wDBet65+IbY2IcqNr7zZa/aOOlXV8/11xpJVAkE+Wok7elnnWBZUtv4DQLHZXjvEhmkhzkURiewHj1Ar1ujZIPKtvf5v2Ytaoctvf6YoCFWIYAWN7xo8wbw+rV0oWqFLtwn0RJX3auhP66YW+2WfWDh0aEhjqWjyFr4ttqPKrwy9vZVWAByo1MNjt6/9fdjiPyjceGYzCojao4V0ivMnc/kPhiuDHrkhck9MTr3Z7tbfDWnbxSHXpUCrN93GACd7fQL5W6+eObw5KfN564L7tXiiGYPiBEChO8DWCwLJ3nlsL8jjcD4RO7w5dC6yZlgB+6pAYkDnsh1E7bAgY7fmYYo8vMUT6KNfm0CLzYbK9Eb6iQUv9y8Wkli46iLzch2G4RHDln7pNKMpAUiv2vjpupIiMIJ8w3mcUMxlwcmuXeRiseYWGQBiNaEiIIxBumWTLMR9Y35nG/ms382hRD7VEyED6x3avidIH9MLvE3qTNltlY5WVdvrfOFUj/7cIv0xBSuTHrYaEgVVAUChsAPdjyzVsfvxMWrFWXfp+v58scjLIjdqom6/Llvj6wJ3AseR/X6rEZIHPz32/XngkBFV638P1+OMNBBR2AFmsfOPsAoW/xxZysdlb58+tdMZnF21SEcuQv388MhepQ4KSXle/ZRErqGOqVviVeP7hiLhKGbjOSQcoUlnYf4e7X8XGLHCB/uuuqMxMtEV4WPgB90fdj4Yl+SiHvs5n81QKpoy0bdfD45Px0fdjs8NG8voSzSqHqdQwYMGPUOExO2vBvnmRzOXHtPGdH8a+JD/mAxgdj+M/OcrBOfadKcURTp4XH+YHD1jmOSi+Z8TzWUO0eYPzvL+Wo7TIPWxq0jkPfjk8ZC4al0L4Jb0Vuzo+a5zNZTkuvv4R5pKS23or61+7DtmnXRrJACiyTsABuSSelYUu3EBRYc+gOrLGpQOZgcjV0+qdL/AAbFz5nNPI2nMFcq6KwChdV8mVbFaSAGshuZqtjjga1b9/ydPG3Y0ldHUMpBU7ggggg8iCNsQkeKq36efnywcFyWXjiEeV0GJCR4X10b1MCbO9mzeJZY99jv+v6Y55KmUTKhjrlz+/4e/FZ09dsXZD6e/FYi/d8fT+eFGPuWzxjBoatwaJrlvseh/DmPUMcDLKveL153zBHNT5HC4YPQ/wAsVpJszDcmV7sk1riksK9bBtQ9lwABdGwACNlK2hJcMnNPlDT3Io7YgfLnpt8MIWc7ZcWippMlGQ113ZLVVWDRu+t1RsVjCznys5wE/wC7qh8ijffucWXh3Lj+BPiVyddjUC72HrjP4p2syeVUmadFrkLtjXOlG5xwjinajiOfPd6n0nooIFfDc4rxdic01nuiqjnJMRGPf4jf4YtDwyj80qElkb4R77f9t2z02pdSxLsi3/qIG2o7fdir2T7OGRWzU4C5WIFiWsCVhyQdSL5nyBF3jWyHBcllnTvSc/OxGmCG+7vnRNapDtyArzw9tk+6UZritAA3luHJRGr6tgCieQr2R16AXc1FaYe/T+yai27kefk+7PSrHLnJbTNZoaISR4o429qWjyY8wCOi9GIwz5vPxZaMOVqOBdMS872pPeWI2PPSrE1qx9ybTMpefbMT7CIXUCVYX0NblufPkAKSs/xg5zNJDl7aKEkBgABI5Gln35IAAo9Ou+ORtzk2+EWS0qiLhmYzfEM2pc6Yl8TKLrqQDtuT+Rw3dogQ+4GkwqST5xZqCQn4KGb0rH3IxplmES+KQjU9c9+bHoL/ACGLvGJG7nvkovGQ4A3JAI1KL+2mpfjibyXJUth9OxcEl8iDfljxJ6fq8UpeEABZciwUtTCK/opAbI8PJLutSe8g8sScPzAmjEgBG5BUmyrAkMpra1YEHnuDiTjW4yZIsdXfv/P44k1Kg1OQANztyrr5Vj6YSa39/u/peIuJJ3qNHG6LKV8F70RyJF2QCP8ArveRQNlyGZDHrRgwYWrCiCD1BGxBwp8VuT6MWGmbuttiAw1SNtuCIgx9+kdcWPmbZdo4oVBhNd4oI0pQJLqSdVk7EUdVg+E6i3zg9STS5gnwpcUd8ibHetz5alVPTQ32sUpJ2Yg7TcSWCF3IoIpIHLlyHp0GGv5LuDnLcNgVxUkgM0m1HVKddH1AKr/hxz7iGW+f8Qy2RUXHq7/Mf/LQ3R9GNL8RjtmPQ8HjqOp9Tl8RK3QYMGDHYc4YTPlP4M8uXTM5cXmcm3fRfvKP2kfnTKOQ5lQOuHPBjGrVM1OnYk8F4nFm4ElUAxTJup3q7DK3qDan44VuGwGMzcLlZgAurLP9qHUCo5iyhGgjqB64sy5f/ZXEDCdslnmLQn6sM/1o/RX6fADkTjT7W8HbMRK8NLmoCXgY+dU0Z5eFxsfgemPJnD4c3B8dDujLUtSKmVTL8Ly5aRmkZjcrih1d9Wl32AsgAEtQ60SGV0sWKN73/wBPTC/2cnhzjLmqKyojQzQsdlNjWrKR7QIG+1jDJnsxpjZxvSk1dWa5WeV8sSmr55NTopPAf10xCsZ3vnePvAuJRZmPWnOyrqaJRqB0mrB2I3BIIIIJBxpdx+hiWhlNRR7ogXQ/XneI5VA5/d/Lbb/pibPSEWIwCwFmzSr6sa29BVnyqyFLizy7jeQnYatl5bkKNtPo5f8ADDKFmajT43lzIqGLUdPhKBiOt2HHLY15fdvW4dEG5vmYyOhHeDY890LV6kDBwnKzZaMa2EkbVJagLoZqBUVttsNxR35Y3E4rCdi4jYD66hSfgwo+9Th32MFzO8OiLMyHOTSEbLHEyWf4iqqoPnY/DGDmOyL0DnMxFlIz9Qyd5KeZq28IO59kNjo7spBHewlT11EbV/HX54xo5MlG5McUbve5SMc/45GA5/disZtCNJmTwDKJFa8KytkimzuZsfdY1MPQaR6Y0hkky795K5zOcIA1tVgsdljXkoJ2Hn7rqxn+Juyg6jHFtvGdbG2FBWA0BifDUYdiSKZdsK/aviT5So4lC5qTfY6u4Vtva31TsOchJIGwNbkVzde/3DaKKva3tBI7tkYDqlk8OYddwl1cKef7z9eXTZl4DwIZDLtpAadhuTuF229aHPFXsL2UXKJ38vikblfmd636+vvwwu/es6ggMoGrT0HPTfrjMk1WmPH5NiurKHZvIFA8jgtJK3PqQNhf4m/U4YJY9tPpv+vTBlk0KCa1VQ9B5e84ys9xuKLvLZSyrqZQRYF0Ls7WSB6kgdQDGnJjWV+CSjLpLG50jJkSgnkIDZ8twAHWv3Ex47GK3zVZGsNM8k9Eb1LI0i+l6SNvfjI7ZZ2HMPk4o31PNInewqN3hLKzax9UKUDHV5MOpw5TyhFJI2G3hH3Aep5V7sUl8qXcVc2V83xCKMDvHWNSdI1EDc0AL+OFjj/Ais0kgj1B/EZ2O8a1v3dMGDChR0WDvrrwY2s5lYc2sMoZWhO5Qiw9BgBzBUq5DFTe6CwCoIqpn3hilaa1jjIWNzZZh0Fc2YEhAeb7HmSMEfLxyD3IM7NKYoIxS5mZQDQ/Z0oMkhHkl7XsWKDrg4pmYspBSio4krn0UV8Ty95OLPDMqyBppge+lAtbvu03Kxg8rFkk9WJ6AYWUyR4txBcmLOVgPeZpx1+zHfqdq/iP1cNjx/ElpX3CUtKscvke4IywPnphU2cIcA/ViH7NfiDr252vljoWPiqAKAoDkBj7j10qVI4G7dhgwYMaYGDBgwAZPars/FnstJl5h4XGzDmjD2XHqD9+45E4Qey3GJlkfIZ3bNwcm6Tx/VlU9TXP7zvqC9Uwq9veyAz0avG3dZuHxQTjofstXND+HPfcGOfCssaKY8jgxY7RcNkilOfyqlpKAzEC/wBso+so/vVH3jb3zRVnxHJDNqy0ikSpfiHgZRp2oHVWpT5c6sGLsr2kactl8wvc52DaaFtrr+0TzU2DtdWOYIJOI8HkhkbN5EAs28+WJpJv3l6LL68m6748vdPTLZr3/wCM7NmrXBdly5ycEziYPNIQdco2NaUUaVOrfZbsksw9Bi/wLiYzEOpkaN1YpIholXFEi+RFEEHyI5csKnEIk4hDLmMmzGYRsrZZwAVmAAUkP7DrpI38O5qrJO/nzDlsmyAtEdGrSrjvNTc6Lardm8I5gsQOWNcf3Ms+z58wUuYULHZqZAdBvq+xKOfNtjYpidsW3ijYAppN9QRjN7H8VmlhZ5tDRUCk4BUOPEHDKyrRQrWoAA3YAxJl+GROO9yMwjBJtUIkhJ6+EHwnb6hX3HCyjvTNTJ5corBVJZCG2Knnd7H094rEeaSQEhsuskdc0I/9J2Pw88ZnFXzCshnhISNg+uINMrstkFgoV0UHxVpIuiTQIMXCO0azyaEWWxyaPRRN1zJKjfoRfPbBodWbqJnXIAEvlWDDoYHH3UoB+GKWWmGqslw8IxsCV4TY9bZQPvPTDGnFXeu7YDS1NrjLHbnusiqOY/8AfliXOMyEPJOQmoAgBUUliFC3RckkjkwxqZhk8Fyz95JLOzyNEdILEftWXU1ADSAqMoGna5HBsqMRZDgIkmEjKCx3JrqeeGTh+RKoikdCx6+KQmRz7rbT6DHzivEo8nl5JmZRV6QSBqboB8cbu5UjL2Fjtv2lWOQZWIanUC9tlJ2O/Q0efQE43ezGQpAzKAW8bepNEfr0xzLgPEctG/f5zMQ27F2VJO8cnmF0oG2J6Yb8x2nzmbQpw/LNEjc81mhoFbewnNr8+Xph5Y+n/TFLY2e0PG4oEaSVgg3rURy919fLmfLHOOHvmuJSFsurRR1pGYkBGga1ktNLeJi63XJQBuLIw1cJ7Aw6++zkjZubc3IPAp2vTHdff5dMavEOOJl5UjMfgFW+pVCjlqANWF2sjkCPTGRko7R3YNN8kPZjs3lckNCHVO+7PIRrfa9vIX0HxvnjT4tm4l0xzKXEp06QmoHUQo1bezZA/HldLnazhi98JjGGVgA0hPsEbKyU2oSb2KVrKLupFnVzmdSCOOXM6RIij1Otl0tpA3JNkADc3Qwj3pt2MuxRl4WsE7TrIIcuoLyAGg1LpC6SNKoo3sb+yvJVr5kYTO4zEyssa7wRNzBqu9cdGI5L9UbnxHw/MvkZMwwnzQ0opuLLmtj0eToWHMLuF57mtOf2v7Ud0FiiBkzMhAiiXc2dhsP0cFSk6XJuy3fBV7X8elMkeTyoL5malRQfYvmx8qFmzsACeQx07sJ2Uj4dlVhU6nJ1SyHm7nmfcOQHkPOycX5MOwfzBGnzBEmdm3kfnoB30KffzI5keQGHzHqYcKxxo4smRzYYMGDFiYYMGDAAYMGDAAYMGDAAqdt+xaZ4JLG3cZyLeHMLzH7rfaQ2dulnzIKlwTtO6zfMs/H3GbHL+7mHIMjevl/QgdYxjdqOzOXz8PdZhNQ5q42dD9pG6H8DW4OI5sEci35KY8jgxL41wESSCeFzl80vKRRsw+xIvJ1/EdPLGZNxVJWWDiStk8yK7vMRsRG5F1oflYs+F9xfOzj5nPn/AAg1mVbOZIezmUB7yIf80eQ+1y9d9OGDJTZXPwEgxzwtzU0R8QdwR60RjzZxnidTW3f3+DrTjNXE8cYBy2UhjDSPFemSUgs4GliHtKrx6TfkKFEriv2RyHd5SSVx3U0wKs9KoPdlo4nqgAWWmNiiTew2FeHgeZyZ/wBwnuIf9lzBZkA22ST2kHPbcYg4r2ijlQw8RjnyLNYEoopZUqdMoBXkSNwDv0wJ2qW/vsFVybfDuIZhMr30tSDVakUhMVDxyajpDc2IXaiPXEGTXI8RJ7zLDvUAapYgsmk8iCN/LkbFiwLF++LJJNlEXKNHmF0aGPeAF9lWwVGnxLrBG27DoKxLw3LzSTrmZ4BCyRtGEDq5OtozzWxQ7sUee/IVZNluBnZfgmUcmPL52eMhvYTM691PIrIXuj0rEme7KSSkF+ITtoNgPHA1EDy7usYkmfy8/EYh9GUDqQgBL6xcyspXZQHbxKTfgYkVjU7SKq5vvMvo77u2aS2IMgTQDGQPqlGBsC18LC6YFt11MpEua7HyvZk4nnKbc6DGm5/hTFNPk6yDsBLJNmHUcpswWNedCjV4m7N5WHM5GlLCJpmaufhVypUXsoIWrWjfi574+9ksrlVzMxShNEAEpyfoZIoT7N0AHBHLmCeuM1SV78BSN7hvZ3K5cHucvEn8KC/TerxXn4q8eajhMZ7uSx3psANpLAcq5KRzsHSK3GNcZj9fljH4/CZIiBMsNEEyEWV0kMCNwAwIB3287Gxkmm9xqM7tBw4pMuZaQgRyxGNQxqmdY5C4rZQGqlIHMtfSx2i4ScwAIwlkgPrZlVlpxR0g6qDE0eoGKOZ7RQzARQxtnmWgdKgpY+05qMb71fwxK3DMxmN83L3ac+4y7EWDtTymmPuUL7yMNbVXsBH8/WBEymVAnmjGkhdkjr7bb6AOi2WoCgce8rw/S/f5hxLOPZNeGPoe7WzV7+I2x862E2czWXysVDu4Y15VSj1+P4nfCxk8xnuLOUyCmHLXT5yQEDnv3YrdvQb+ZWwcNCEsjqP7hKUYLcsdou0794uWyyd/m32WJRen1c9AOfQAWSQN8OPyfdgRkyczmWE2ek9qTpHfNU/LV15bDGt2M7GZbh0ZWEFpG/aTPu7nnuegv6o295sljx6WHBHGtuTjyZXMMGDBixMMGDBgAMGDBgAMGDBgAMGDBgAMGDBgACMIPaD5MIXkM+RlbI5g82i/Zv8AxR7D7qG9kHD9gxjSezBOjkU3G8/kNuJZQvGP+15Ua0r7TLsVHqQPQY3OEdostm1PcTJICN06geqHxDrzGOg4U+P/ACc8PzZ1vlwknPvYT3bX9rw7E+rA45MngoS3jsXj4iS53MHM9jcox1xo2XkP18s7RH7lOk/EHEQ4Pn4v2Gf1gclzMIb/AFxlT+GJZewPEIP+D4kZFHKLOJr++RfF9wxVaXjMFCTh8c4HN8vMB9yv4sQl4fMvr7+pVZcb+hO2e4svtZfKTdNUczJ+Doa91nFNeJ5sSd43CQZOXeLNATXlqIDYhk7bSJffcOz8e/MwGvvvliF/lOyamnMiHyaJhWJ/DyLmH5/sfVH9X4NDL8WzijSnCyi2SB38KruSTsp6mzy/PHqE8Q01Hlcllx1uUn8I4gMZD/KnkRuHf3BG/mMel+UQP+wyecl8ikNg/jeBY5v/AE/P9hqj+o1BwbOybS51UX7OXhA/1SFvyxLH2VyoIMofMMPrZhzIL89B8A+C4yU4nxef/h+FyID9bMMI/iVbScW4uwfF8z/xOdhyyfZy6Fm+81R9QxxSPh8r+nv6CPLBfU0+J8dgyy+OSOMDkCQPgB/TCxH2ozWfYpw3KvN07+QaIl87Jqz6WD5A4c+CfJNw6BtciNmpOr5ltf8Ap2U/EHDzFGFAVQABsABQA9AMXh4OK3luTl4h9NjmnAvknVnE/FJjmpbsRLawqfdsX+NA9QcdKhiVFCooVVFBVFAAcgANgMe8GOtJJUiDbfIYMGDGmBgwYMABgwYMABgwYMABgwYMABgwYMABgwYMABgwYMABgwYMABgwYMABgwYMAHiPHvBgwAGDBgwAGDBgwAGDBgwAGDBgwAGDBgwAGDBgwAGDBgwAf/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3316" name="AutoShape 4" descr="data:image/jpeg;base64,/9j/4AAQSkZJRgABAQAAAQABAAD/2wCEAAkGBxQTEhQUExQWFhUXGSIaGBYXGB0eIBseHBoaGh4dICAdHSgiIB4lHxwcIT0hJSorLy4uHB8zODMsNygtLisBCgoKDg0OGxAQGywlICYsNC0vLCwsLCwsLCwsLCwsLCwsLCwsLCwsNCwsLCwsLCwsLCwsLCwsLCwsLCwsLCwsLP/AABEIAOEA4QMBIgACEQEDEQH/xAAcAAACAwEBAQEAAAAAAAAAAAAABgMEBQcCAQj/xABMEAACAgAEAwUDCQUFBQYHAQABAgMRAAQSIQUxQQYTIlFhMnGBBxQjQlKRobHwM2JywdFDU4KSohUkNGPxRGSDk7LhNXN0o8LD0iX/xAAZAQADAQEBAAAAAAAAAAAAAAAAAgMBBAX/xAAuEQACAgEDAgQFBAMBAAAAAAAAAQIRAxIhMUFRBCJx8BMyYYGxUpHB0SNCofH/2gAMAwEAAhEDEQA/AO44MGDAAYMGDAAYMGDAAYMGFLtJ8oGWyr9ymrM5k7CCAajf7x5L68yOdYxuuTUm+Btxjcd7VZPJj/ecxHGavSTbH3ILY/AYSp4OK54XmJxkYT/YZc3IR+9L0P8ADsfLFnhPY7J5e2jgDNdmSTxtfMnU118Kxy5PFwjxuWjgb5JJPlMMtjI8PzWZ8nYCGM+oZr/IYg/2rxyY7Jksqn72uVx9x0nEme7Y5SMlO9V2HOOAGVgfXuwQPicU27SZhx9FkZK6NmZUjH+VA7fDEZeIyvhUUWKAf7L4o5+l4u/uiy8a/jzxC/ZWZva4vxK/3ZdI+4YkfM8QaqOUiB/5cktfEugsc+XL3YgGWz5NfPIx/BlU9/1mPniTzZP1e/sh/hx7Hhux031eL8Sv/wCob+uA8A4mh+h4xNXlLGJD95J/LHwQ54+znkcA6bOXiIsbEHSRyNjEiPxFRYlykg/egZbHvWQgYFmyL/f3+wfDj2Jo85x6H2Z8nmh/zUKN/o0jFiP5S81CazvC51H95lmEoPrW1D/Fit/tnOLayZNHFbmCcX8FkVfzxZyvbPK7CUyZYnpOhVf/ADN4z/mxSPiMq7P39BHih6DJwD5QOH5shYsygkuu7kuN78gHrUf4bwz45xxPs3ks4NbwxS6uTrzo+TKbxl5fgnEMj/8ADs4WjH/Zc340/hVuaj0Fe/ni8PGQe0ticsDXB1vBhA4L8qEWsQcQibIz8vpN4m9Vk5D/ABUBys4flYEAjcHkRjqTT3RFqj7gwYMaYGDBgwAGDBgwAGDBgwAGDBgwAGDBgwAGKHG+Mw5SJpsxII416nqfIDmT6DGf2u7VQ5CMM9vK5qKBN3kbyA8rI39RzJAKlw7s7LmZVznFCHl5xZYbxwDmBXJn8yb386BEsuaONblIY3IjzHEc/wAV9gvkMgfr8p5h6fYU+n+oHGzwzhWVyMTCBY4UUXJK5q66s7f129MV+0faaPLkRAGbMsLTLpzrzduSL6nn0BwvNwWbNMsueYyEWUy8YqKOr2VT7TWPab8Bjzp5JT3m6R1RiltEuZvte0prIRGaj/xEoZIR7h7UnwoeRxXfgUmYN52eSfr3Y+jhG/8Adp7X+InHzPNKx0a1yqGMkGjrZgWXu1OpPGPA2xHtjZhuGjs84fLxSMwYlRqaq8Q2cEAmqYEVe1VhG2l5dvff+htuplxcJCRlYERLFBQoC899gPLYbbXyPLFGPIylpFkzEgTSCgpVKoVCltSBbaOQNY8tP2gcOJkUbAfHC52oyzMlKrlnYAGOrQsVUs3mmncg3vGhrrhIvfc1mLxPh6zJloHFyahl5BIdZAjoybn6zKdYcAEhgdrFMXGpRlssxWtl0oB02PL3AXXWq64gj4QVzcb6BoSMr3l7nkIxXmqmQavIoDdY+8U4fLNLG6NEURgVVySPJwQo3JG4NiiF8jqZtNrsYVuzDxlgUZGSZa1IjIvewgI1BjY1R6CAf7tj1vFvtLw0uEGpgoNlVYIZNwNIZttRHIE0aI2JDD5xPh05YnLiAUVaNmJGh1DC6CEMGVmUjYlTQoi8eOORSJIZY4O/LJ3ciAqAy8wDqNjS1kbMPG4NbHBtdoDx2cyh1y07NENKBJCxdHGouGVvZJDJ7NAiiNiDgkeZswselJYyWL7ae7XUy87IfkVC6btSb3GPuQzEmXheeaMiRyCY1OrSAoRQzeQABJs+mqhdQZYTCSVMzpeE6PD1UAFb0lS/eWXALEW+wJvBVtsCinD8uJQIO+yUzligTwh9Ngki2jbluGBPoCMaC8ZzUB05iIToOcsK045WWiJNjfmhN9Fxp8Cyot3fdr0B2IshCdRugBqcu222+2KGWhkfMaoXIjvVLqJYMrbqEB3V9Pi2KgB1BBIwXfIGiWy2dhP7OeM7Uwuj1BGxVvQ0RWMHKZPPcM8WQLZjLDdsjK1kDr3L8wefh9+zGsTT8NjbMMYzJBOANMgAAkCgWSBYkW2Fq+4sEVYONDh/GnDLDmVEcjbJIL7uT0BO6P8A8tvPwlt8NCcsbuD+xkoqWzGfsh2xy3EYy0DEOu0kLinjPqPL94WPiCAwY5V2j7M9665nKv8ANs6m6zJtqr6sg5MDVdfWxtjf7D9ufnLnKZtBBnoxvH9WUD68ZPMddP5gGvRw545F9TkyY3EdsGDBi5MMGDBgAMGDBgAMGDBgAMYPbHtPHkIO8cF5GOmGJfakc8gK3rcWa+8kA6XGOKR5aGSeZtMcYtj+QHmSaAHUkY592byUuanPE84tO4rKwn+xjPI19tgffueV0ss2VY42Uxw1Mm7N8DkDtnc6e8zkg2FbQr0jQXtW9kedb2S0fHuPyNK2VyZHf8pZ2AKZe+gHJpd/Z5Dr5Y99quNSd4cnkz9OQDNNzECN/wDsboOg38sZ+Tmy+TTuUVpO78UgQgt11Hei70rMRzOlgLI0jzHbeqW7OtdlwQwcM+ahEhGvMTtXeSm2ZqLF3bmdgxrlsfKjcAmyLSvJP86uIuMuqFW1L9cEuwRdIK0ALoED2jjc4rllcRTI26jWjqurSa8LaebCmZSvMq7UbrGLnuOtKwWHLB83sO+QeBAGuy7KpA39g0d2rUeeLfn7msudq3i7gl2TQxVwHNq7LRCkKG1K4OjYNvooHGb2bDvOJUg+bZZY3VY/Z1s7q+rTtVEMbIU+Kq2s7+Q4YkMUUQGoRgBb3IoV164zeJZ/vB3cL6QTTSixZBAKIetXTOD4bABDG0VStUja6lrMcUQOyIrSygbxxjUQdtixpFO4NMw235DFXiXBJcxEzSzyp5R5dio5EUrGtbWa1uNO2yDni1w3hRjjawFLitI20ITui+p6nmSSb6nVErhfZryUchtQ6fhWMtR4BqxEb5L42Ch58wwOzKZSws9ASBYX7RG5A8IvEL/JDEl9xPMrnkUOkAep5n7/AIY6H3xoegrbp588fUzn1SAL2AO1iuW451Z9MOs8+4uhdjmE3YXicS1BxGU2LOp3Cj0G7HkTuPLGDNxrjORapJTIt0QUEg5hQCQLBJIrxDmOuOw8SzqsxiDVSapCvMLfsgj2WY0o61qrcbVczkisSBgGZiCapfUIp30KK3fc6VY8yKdZv1JP7CuHYSOEfKzEaGaheF/tKtr769oe6m95w5wLls3GrxlWUuHDxMR4x1taOocqPuIwj9oeF5WZrOXUURbrE5klO+4VGGhDftSMS3lyOMSTg0uTmE2SWaHkSviJI5EFCSHW+mq/Lesa4Ql8uz/4FyXO51KTISRqFR2kjeQtICAGCuQWVANIA3Y16mumIeH8WWGDU6sJWLExlWtm1kagtWEYixYBIra9sHZPtTFnIxRCyjZ47PMcyt+0u4PpYBo7Y1eI8MjmBDAg1WpTTUaJFjpsPuB5gHEXs6kPzwL8KyIcs0pGs5gs9AAKJMvMdNjnRjU2b3uqFARwzNmGljeLvIW1fSsqgatX7MD64r61DSQQSTi/2kyLy/Rqp+kZCZL/AGYTXqPPckNpA3G+4IBB88TzLRqsWWWtxGgFXq06qGoEAKtMzkEb0AxO23fqHBUyefbLDRMzPCCKlay0QPISHfUnQScxtq+1iXtV2eTNoviMU8Z1QzrYKNzG43rYfd54rtHmcut5llkj+sw02g6tYRAVXdiCN1DGxQVjI575uwjcg5ZiBE2r9nqrSp/cJ2U9CQvIijdO1ybs0b/ye9snnZslnQI89CN+gmXpIn8wPeOoV5xyvtXwBp1WSBu6zmXbVBKKu+elj1B9fO9wSMN3YDtYvEMvqYaMxEe7zEX2HGx256TRI+IskHHp4MyyR+pxZMeljNgwYMXJhgwYMABgwYWPlC482Uyh7nfMzsIcuo594+1/4RbeVgDrjG6NSt0LfGp/9qZ/uQbyWSa5fKafonqqdR53fMHGn2q40ctEAgBzEx0QIftHm5/dUbk+4dcS9nuFJksqkVio1LSSH6zc3c367+grCs2YMkk2emXZVIiQ34Yx7IroWJsn4dMeVkya5an9jtjGlRpdmeBlI3Gptb2zzH2mdjZf3+XkKrHvPcLkgjkWFrZyrMCgIfTpBZVXTUgRRaCgwW1o3j3kezzuiSzOrORq06fZ1b6Q4+kUgGtSkC99PTHvJzyOcxlndtcYUpIaLhWvQW2ourowutwoPXE7a3G52MWAZlz3OWnRVjCI7B2OgUCAI5I2YHTt+1263VYcl2v3YocJ4YmXj0R8rJZibZmPNmJ3LHmT54z+1PENKmJCupgRRO2yhmL+UaKVZieeuNd9RBR+eVIbhHniHHULd2CGGku4B20KPaeuhsKEBtywul9qfs/kZ5Ppp41QltSobsAahEtCqVAbrmXZm8O2IuwnA1WISNbW2oahuzXeojpR3rnqsksQGw5YpSWyEbKIRkF0XPoeYA257Wa9KsDlvjxlhLpBk0XVlVBIBPSzzAFCyBZ32uho7Y8SYVoEzNkjfWSNhsPh1PvP4UPMjEfEkcqWioPVAvdJZG9Dn511pRYxelHpiMkGuf8AX9VhGOYXDOF90rauRbVvuzHmWc8ixNbCgKAHLGos9xkmiW2Hpy8J/L19Ok8o5EYw8xxCMz9waI7ss4vfYgCvKgxPwxm7YFPPxxs4sASD+0chKvfYjl12Jv34wJ4nAlKsJdRFLMx33uo5F1UfLTW464YuLZaRN7SaNtw7rqYA8jakFufMbjyN7T8M4VGsVohXUDq0MrA+ftWGG/I+vXFE9IVYidjOKRtmszC8Rkjk0uY6qVHUMGdVG/egVZjOo6QyizWHiDiLQgt3hzOV5/OBu8Q/5gA8aqecgFr9YGmYInb7hhyrx5xNIaNtLAqV1gnYimsEXzVr8qArDd2U4kQpnkPhbdpeSkdDKNtBK76yNJFbgbYtOpJSXBNbOhoSQNuDYO4IN3e/P3fnjA4zmvm8izFGdFDghFsjvO7OrnQIKEG62YUbBB98FXupZIE/4c/S5cG/ArGnjF9EcWB0EijpjfaLEPlY/Ip8NlbNM8Y1y5WTUTMGUiNjeqMMfbRlbT4R4G1AMa8H3iWgyGB4/oz4LI8NsKVaK1pI8N37RVTWoXsZ3iPdMqBHbULBUKRt52wIHLxVQ2sixeQ0kudJ06e4IIaQhtLitxENiwP98dtvAvXD87mcE3AMyVHzeUnUg1RM3NkFD3kqSFPOwUPMkDK47K3Ds1HxSGzGSIs7EPrIaAk9SDVfDoWx7WR3TUD9JC9JI4rvNOwJ9DbRsRz8RXasbneJmYdWkFJF0vGd9t1ZW8ipsH1GNhNwlqCUVJUP+VzCyIsiMGR1DKw5FWFgj0IN4lxzf5KM+0Dz8Llazl/pMux+vA5//FjX+KumOkY9eLUlaOBqnTDBgwY0wMc6Evz3i8svOHh47mPyM7j6VveopMOXaXiwymUnzDf2UZYDzIHhHxND44V+w/C2gykKPZkcd7MTzMkhLtfuuvhjl8Xk0wpdS+CNuw7T5jZMuDTSeJ/RF3o+hbb78HDoYnEsOtTIANSggsu+xo9LHu2IxlfOdUs+aY2o2jHPwpy5b0x3xWhy7rGRHaZhnYtMNXfaWumaKgzhRpAUa12HPevP03t2Om6RpvJm8vUUcLyIuyfs3UDoNbTRuFAHJlY+rVifgGTkjEks5DTytbVyA6ICasLZ3obk7DEOUzjHOFElaVO6DTFr2ekVCo5Lq0yWo22G13jbIN+nT9HCZG1sbFAB0+/CDxQHM53u0YiIae9bkSz06ruPZjV1a/tPHfsiuhInLyv9fjhMzmV0yNGuzSPpWru2QEH36zv+5JF6Y3F1CQ88OpYo6FDSD94vE5cfdiKPMwsdEcsbMo9lWBNcuQOIoXBlKfWC6j7jt/LGu1sKqe5aJ5YjmfbHzNS6BZ5DniSZdrPLzxjNKsj2MQttV+/Cvxz5SOH5clTL3zj6sI19ftWE/wBWIeC/KPkcyUTU0TuSAsikdNrYAqL9+D4OSrpm643VjLmZyqs/RQTua5DHK+wXECc6ZZTq13qNivEdue23S9vPa8OXbHPBMpP4ua1z56v1+eOb9nItQdroAfC6Nfj+WLYY/wCOTYsn5kjtWby2ldlBF2ByXn0JHhb0O12NuYp5afS25YeaSAjn0sEi/icfeHZuSfLxtFIokK0Q4tXYDe65N125jp1CxmJuKrKwEGXqzVB/Tyv+fI4hose6LPyi5hf9nzKAKYUSxJ3J8IUblnLUQNgKJvbHjsZG8eSSNhcsIKkI1kb8t9ipH1fEDtQBxVk4HNIyTZyYTMhuHLgFVD3Wo82bTd2RQryxS7M53Vn5VhbXGsbB25CaXvASYxe6oWqwbAPMggmyXkpeoj+azazsi5Zoc1EQ0C6hLEL+hWUoGdL9mMNEpMZHhpqrcYbIpttt/wCf/thWzGcjgmVytxs3dytYKkNQbVyp1Olq6i+e2NHs3qjjaByS2XcxE+YAVoyb6mJkJ9bwk91Yy5L+dyolR4ySNSlbWrAZSpqwehPTHmbOLEo3Fqt+IhQAgFs7H2VXqfwNgYsXZ2vGH2jQHuzLZh72NpV3NqglobDepGifT1EZO9YWG7oHsZ0vGJWbW2VcwHlKoIsHqFbxsDtuQpO1WSAb/Bz3UpjNaJV7xDewYDcDfk6U9D7Dk88W+J8fh7o+NQpG8hsKARR0kjxv5ItknTyG4xzG4y0LBSJIgGRRVijqCUeVoe79AThn6UCZW7UaspPl+Ipd5ZwsoAvVC50ty8g1i+Vjyx2WOQMAymwRYI6g8jjnnEsvHmIyp8UcqaSfRht+eND5IuItJw5IpP2uVZstIPIxGl5/uFN/fju8HO4uL6HN4iO9jrgwYMdhziP8qD94Mlktv95zKl1PWKH6V/yXFntFne5ys8l0QpCn95vCp+8jFHjB73jaCgVy2TLAno80mn/0IfvxD22lsZSEH9pOCR+7GrOfx0487xLvLXY68SqJUTOfNEiVYjLIw0rHGaZqomhR6kmyVFKbONPinFItTJmYlEaBCH9rSzGjYAtNLFRrFi73FYrlzDmcvIELo0ZiOkiwSwcVZF8uQ8RuwCAcZva5oe5mjSJhPmiUGpWDF322D02mhvp8IGo7Y5opP7lXyb+Q4esLStqLvK2tmPM0qoo9aVQL6mz1xdQ2fyx8iWkCk2QBZv03P349bbeWIt2x0U+IcWSEUzAP0BOwu/Ex5Kux3JF0QLO2F3gJbM8ROYb9gqmPLg2NYUDU1HpdHVQ1UvRVJz+0hkXTSse+cmUkCmZZX7tRbrTRiNUBPQ3jTiYxy5aNiWmMgvxAmmsMTQAA03yAujQABJuloWwnIn8R4rn+I5l2yzaMvG9RaU8TBNtSlaYb3vqUeICydsX+wmdny/Em+cTPIXVI3EuzKGZVRqYcgzKvh1Dxbm8OvAeyyR5dInpljXTp5LtIWsgnc0a3vr9ogp3Ecsyu0pktMugRDRZnI8CeMgeIsVGlS1nyvaiyLhLYVxOl9pGRYZNZpdJ1HpVG8fn7tX2xzeerLo7dzYRY1FFyKUFjzNnpy9Mdj+VXOiPIzAe1JUaX5saPxAs/DHJOwuQC58KwKnu37s7XqteRIPi0a9688PiqOqbElbSiR8P+TKdqEkkcTEewD3j9diq8vffnh87B5SDJTfNpJH74glVljCBuVaCbs1vQJ9wrDLwjgzd2VY92oI0pASl0wLapLEjMQCLBUGzYvfCt2p4C0jiATvJoCsgLs7lwR4izamiAonUGFkjYVvN5Xk2k9h1BR+VHz5SspBFE/dk65zZToNNEmqu+XXqTjA7EZYd0Sed/lyw9JlUzmVX52v0kd2RuW2KkgqPrAXVcx5Yy+zPAe7aSwyxH9mrEagBdsa/LCrIvhuPUfT5rL3ZCUIrxvuA4ojpd0R6ggep1CtwAWHO5abSNEp3NglQ4I99XW+Fnh1fOXhveRCQTytaYX8NV1RrlRo4Y45JljuAB6Pjhc7g/ut067eydiNO4xN77jMXOMcKjZgczmHlU0Pm8ZIQn+Bfa9zmq50MJ3aSNcqYSpo5VpJpVTbQJ5kCxKw5Mqitq8+V4bX7VyiRneEtL7KwK6KqA82YOyvIx8vZoCj1wicaE0yyRSKIIkLTSgurzZllZWYll8JansLsoN1dCunEne7Iz9Dowh1g5mNd5UBKbaMwNNFHHsiSq0vtvQJqxjPyWb7idXN/N829ISTSsECru3sFgoTu23UqAti61MjmlnyCHJsCNIAVxzAFeWze7qMZvZrScnnMvOmtFc94nNlDLqahzqwWDLZBba6xJcOx/QbYdj+v1+jiSaFSjBgGBG4qwefMH4YXux3ES8JRn1tE2jvOetKDxv72jZD77wwMLv1FV8cRa0uhrvcU1zmQia1yxEyjZBEveAHcFd/ZIN+E9a57C4+daWZVWwHhZ+76ruAjNaqQxIZQNwQL6Y+8QZMtFM1EIPpJN92NBFjUnkSFAFbKoJ22vHyvHVCF4yzO5WSWXumKMORjQgUqqo0LdbC9y2K1qVi8M2eCE9yUreJilV7I2eMfBGQfC9sS/J9P3XFM7ASdM8SZhdtrT6J/ibU4+ZHwTypdhlDDbqCyty9Cn3YqQuYuLcOfkHMsLeoeMuv8AqTFfDSrL6i5lcDq+DBgx6hwnPuGNq4pxWTnTQRL6BIdR/FycUO051cRycY+pl5X/AMzRIOfuOL3Ztrn4mf8AvrD/ACxRDGdxI3xtR9nJLXxne/yrHk5XeSbO6HyxHGGBWQh1BU8wRYr3Yy8rwXLwsWihjRyKJVADXlYHL0xtwbJik0g3/r+Axzy2SHW7Iw2+KPFc26BViQPLJZUHkqqLeR9/ZUECurMq2NVi4T1HXr+vhiu0wjkErbAxvHrJHhZijKN9qYqR79A5nGY6ctxpWlsJmY4e7Zx0zMskkYAaGVGK3dMw7utI8ZO4F0Bvtjc7MZCL56THZ06nsksSx0rqZmJJamIvoBQoXrSu1HHpll+bx23iIFxy6uXsqp0qeg51v5YdPk94fKkjSTtqlbYgEUimiFFbXsCa9ANlBbpkmkm/2J3yhxlhskXz5jzwv5rhqy5vLwgDu4rzMoFAagdEII9XLvf/AChhjzT6QTzOMjgC6585P9XUuXU37Qg1aj/5ski/4MJGK1X2MbdCL22zLZvikeXX9jkx3sp6ayPCPxA+JxvjsxFO4kYEMoHdsnhKEb6gfO7HUcxRBxk9uuMR5L6ONC+YzLF9Kg2x5AseZHKgPLyxrfJpxtsxDUpHfJsygi/eQN19xxslJxUlsjVStG7wzKSxgh5RKB7JZQrD3laU/BRti1mMnr9rlW46H34nkj8v164+ByMSruNZQORQclrpiCZgBewHXljVkIAs0PU45N227cI2qHLWzXTSDYCtjXn13wQxObpGuaStkvAuJB+LKQdg5C+oplA92/4jD9m4nQ/RgMQSVB50dyq3tvz0nblyHLivyd6pM/BRJp9TUfqr4j+WO+tHdg0R0I8uZB/O/I177eIhpkkuwkJWrMvPRQzRB5UQFRbGShpC9QW//oAXz81Z8lDLJO+kaFh0tUtoiKNQDyA6EZyVJCaqSMXZfZq4ZxCKdpcuBbRgalbnVsux6iwRfMYUuP8AZeFA3fPIYm3COsXikINKpQKzN71bYc6wsNuTWZnyII8mXnVwrRBvAWXmQAL9QNuXLfGxIkkHEtS8swmhQ3shoxqpiouq1gPRosbB2wm/J92kTITZmCeWMwBNfha/HqXwR0Bqamqht4CRje4Dm87nM0uYjjSNUUiPvgVDPci7CrNxuDtQsD1xfJF6m+hOD2SLvaArlHbPxXGjSKudy7UN2OkSpW2rqStq4BPMHDlGbF+l7Y5T2ulnzUrcPhQn6S5GW9KAkMQbApfZbTtTLtzx1DLroRU6AAb+m2/688QzKkn1/joUg92eJOHQs6yPFGXFgMygkfEjb4Y9TmkJHnXusY+k0Pf5fyx4nP0bCr8un44hY9GLlGPzmNj9mRb9W7t9x5/Rn78Qdo2qXJuDXd56En3FwhH3N+OPYasxAedykfHuJjX4YrdtLEannU8LX/4yDF8T88ffUXIvKzseDBgx7J5xz3s2v03Ex/35j/mihP8AXGXxI1x2PyfJCv8ADO1/njU4cNPEeKof72CQD0eFRf3oR8MZ/aek4pkH/vIpo/8AKUf+uPJyr/JNfT+Dug/LEdQR3d9KxnyOfIUfL9eeLsQtMUXF7m/P+eOWfQpEiElc98SvHdggMDsQRsfMEYiZ/wCn6/XXHxWr3fjv7sTTHoWu1/dpHFqZIxDdKO7QkavCLY6qogHSp3B9canYeWSlM3hd21aKI0gg6VN76ju5vcDQDvi3mcsj0XRHK7pqUGjW1XyvbGL2VzROb0OwYpJp1Dk0hi7yRhvyshRfQY6oy1Im1Q68SmoMfIcsJ/Ce2uSyuW0TzCOVXkJQq1tqldw4Cg6g4bUCPP7mHjBJfR9vwn9e4Yll7PwSRLFLFHIiilEiK1e6xt78EZeZ2K15UcW4X2vy0vE5c3mBJK1aMvGkdk1ypbrV13+0cak3Ep5uMZOXL5OeB9QMgkQLqiJActXQKDzPMDa6w89j+zWWgzmYkihRGFKtDkKJavKzQ+GGMHewd8VllincV0oVRfDLzRgix1xXkSqx7y7Gse5DfliezRqtMUO2WdWOGQs+lSCDV3vQFD3YScnwCGDh02Y0gsUZgSOWxoDfzrfy+ON75WmUZYGgWLaQK95v38/1zo8af/8Aw7agSiizfMst1+uuGgmkq6sZkXyIcNCrJOV5kKGI/i5enLHQ8zmFRo1BonZPUrqbQem6LKP8J9MZ/YXh3c5CMHZtOqv8Nnny53XTbGL267RJHNDCjeNmjkocxWZy7oSBy1B3G/MA4JXOdi/KjnnDuIynjqdyxAeQqCwDfRNuVI5HSNif3RzrfZ7dcKz4Yh1WRCKU5aNYtV81ZjbAcyRZsk7jGB8mmU1Z6XNVcUCu7Pey6mK37grFj5AE86B7i+VjaMuVW1U+I1yHO+hKkUb/AJ4tllomqXCFgrjucv8Ak27LyrNLmc2ndmhGEFDQPCQPCbXwqFFkHfe73b+I8WymXjlM0qlSSNBYtZsVp5FXUlT7iDtdio3aZbHzWHMTuQBawtGrDpcjKFoede7EnAuyscbd9OqSZlzreQqDTeUdi1UchW/nviM5W9U/2HjGlSPnyf5GRMr3mYFTTu0z3zJc3v60Bt0xvN8Pu/LEjAe4YgTc8vjjmlLU7KJUqPWv438fywT33bct+QP6/W+A0en6H/XHnPgrDy8ROw/DGIGL58WYy1c1ck1t/Yygjb+L8TiPtoLjUWfFPCAP/GTFnIgnNIK2CSOT5G4lH36n+7FTtAxefIxDfXnYQa+yjayfuB+7HTiVzj76i5PlZ2PBgwY9g84QeKL3fGWHJczkwR6vDIb/ANLjGb8oQ0rlMxz7nNKCfJJVMZ/1MuNf5SE7qbh2braLMd058kzC92SfQMEwdquGHMZHMwr7ZjJT+NfEn+pVx53iFWZPudeJ3D0NXhU2paOK0ib1y62cZnYbigny8MvVlFg/z/HG1mUpvTr8ccM06rsXXJQLfh6fryxDLfr5ViyVxXnu8RRQ+NNZG1+7FHMcPW1YeB1kWUFRvY2Ngc7UsvXY8iQMT94TyrHwyaSD5dcUjJp7GNF3NZ0DM6mPgjRmP3Cj9xOKXC+L8QnhEiwwR6xqTWzkhT7OpQALrc+La+WPWbyay93e6vUbAHnp5Bveuk1jV4rmCihE923kcU1UJVmbnJs+N8vBl9bAa5ZZHAuqPgVL8/r+WMGc8ZTT9JlX/wDBet65+IbY2IcqNr7zZa/aOOlXV8/11xpJVAkE+Wok7elnnWBZUtv4DQLHZXjvEhmkhzkURiewHj1Ar1ujZIPKtvf5v2Ytaoctvf6YoCFWIYAWN7xo8wbw+rV0oWqFLtwn0RJX3auhP66YW+2WfWDh0aEhjqWjyFr4ttqPKrwy9vZVWAByo1MNjt6/9fdjiPyjceGYzCojao4V0ivMnc/kPhiuDHrkhck9MTr3Z7tbfDWnbxSHXpUCrN93GACd7fQL5W6+eObw5KfN564L7tXiiGYPiBEChO8DWCwLJ3nlsL8jjcD4RO7w5dC6yZlgB+6pAYkDnsh1E7bAgY7fmYYo8vMUT6KNfm0CLzYbK9Eb6iQUv9y8Wkli46iLzch2G4RHDln7pNKMpAUiv2vjpupIiMIJ8w3mcUMxlwcmuXeRiseYWGQBiNaEiIIxBumWTLMR9Y35nG/ms382hRD7VEyED6x3avidIH9MLvE3qTNltlY5WVdvrfOFUj/7cIv0xBSuTHrYaEgVVAUChsAPdjyzVsfvxMWrFWXfp+v58scjLIjdqom6/Llvj6wJ3AseR/X6rEZIHPz32/XngkBFV638P1+OMNBBR2AFmsfOPsAoW/xxZysdlb58+tdMZnF21SEcuQv388MhepQ4KSXle/ZRErqGOqVviVeP7hiLhKGbjOSQcoUlnYf4e7X8XGLHCB/uuuqMxMtEV4WPgB90fdj4Yl+SiHvs5n81QKpoy0bdfD45Px0fdjs8NG8voSzSqHqdQwYMGPUOExO2vBvnmRzOXHtPGdH8a+JD/mAxgdj+M/OcrBOfadKcURTp4XH+YHD1jmOSi+Z8TzWUO0eYPzvL+Wo7TIPWxq0jkPfjk8ZC4al0L4Jb0Vuzo+a5zNZTkuvv4R5pKS23or61+7DtmnXRrJACiyTsABuSSelYUu3EBRYc+gOrLGpQOZgcjV0+qdL/AAbFz5nNPI2nMFcq6KwChdV8mVbFaSAGshuZqtjjga1b9/ydPG3Y0ldHUMpBU7ggggg8iCNsQkeKq36efnywcFyWXjiEeV0GJCR4X10b1MCbO9mzeJZY99jv+v6Y55KmUTKhjrlz+/4e/FZ09dsXZD6e/FYi/d8fT+eFGPuWzxjBoatwaJrlvseh/DmPUMcDLKveL153zBHNT5HC4YPQ/wAsVpJszDcmV7sk1riksK9bBtQ9lwABdGwACNlK2hJcMnNPlDT3Io7YgfLnpt8MIWc7ZcWippMlGQ113ZLVVWDRu+t1RsVjCznys5wE/wC7qh8ijffucWXh3Lj+BPiVyddjUC72HrjP4p2syeVUmadFrkLtjXOlG5xwjinajiOfPd6n0nooIFfDc4rxdic01nuiqjnJMRGPf4jf4YtDwyj80qElkb4R77f9t2z02pdSxLsi3/qIG2o7fdir2T7OGRWzU4C5WIFiWsCVhyQdSL5nyBF3jWyHBcllnTvSc/OxGmCG+7vnRNapDtyArzw9tk+6UZritAA3luHJRGr6tgCieQr2R16AXc1FaYe/T+yai27kefk+7PSrHLnJbTNZoaISR4o429qWjyY8wCOi9GIwz5vPxZaMOVqOBdMS872pPeWI2PPSrE1qx9ybTMpefbMT7CIXUCVYX0NblufPkAKSs/xg5zNJDl7aKEkBgABI5Gln35IAAo9Ou+ORtzk2+EWS0qiLhmYzfEM2pc6Yl8TKLrqQDtuT+Rw3dogQ+4GkwqST5xZqCQn4KGb0rH3IxplmES+KQjU9c9+bHoL/ACGLvGJG7nvkovGQ4A3JAI1KL+2mpfjibyXJUth9OxcEl8iDfljxJ6fq8UpeEABZciwUtTCK/opAbI8PJLutSe8g8sScPzAmjEgBG5BUmyrAkMpra1YEHnuDiTjW4yZIsdXfv/P44k1Kg1OQANztyrr5Vj6YSa39/u/peIuJJ3qNHG6LKV8F70RyJF2QCP8ArveRQNlyGZDHrRgwYWrCiCD1BGxBwp8VuT6MWGmbuttiAw1SNtuCIgx9+kdcWPmbZdo4oVBhNd4oI0pQJLqSdVk7EUdVg+E6i3zg9STS5gnwpcUd8ibHetz5alVPTQ32sUpJ2Yg7TcSWCF3IoIpIHLlyHp0GGv5LuDnLcNgVxUkgM0m1HVKddH1AKr/hxz7iGW+f8Qy2RUXHq7/Mf/LQ3R9GNL8RjtmPQ8HjqOp9Tl8RK3QYMGDHYc4YTPlP4M8uXTM5cXmcm3fRfvKP2kfnTKOQ5lQOuHPBjGrVM1OnYk8F4nFm4ElUAxTJup3q7DK3qDan44VuGwGMzcLlZgAurLP9qHUCo5iyhGgjqB64sy5f/ZXEDCdslnmLQn6sM/1o/RX6fADkTjT7W8HbMRK8NLmoCXgY+dU0Z5eFxsfgemPJnD4c3B8dDujLUtSKmVTL8Ly5aRmkZjcrih1d9Wl32AsgAEtQ60SGV0sWKN73/wBPTC/2cnhzjLmqKyojQzQsdlNjWrKR7QIG+1jDJnsxpjZxvSk1dWa5WeV8sSmr55NTopPAf10xCsZ3vnePvAuJRZmPWnOyrqaJRqB0mrB2I3BIIIIJBxpdx+hiWhlNRR7ogXQ/XneI5VA5/d/Lbb/pibPSEWIwCwFmzSr6sa29BVnyqyFLizy7jeQnYatl5bkKNtPo5f8ADDKFmajT43lzIqGLUdPhKBiOt2HHLY15fdvW4dEG5vmYyOhHeDY890LV6kDBwnKzZaMa2EkbVJagLoZqBUVttsNxR35Y3E4rCdi4jYD66hSfgwo+9Th32MFzO8OiLMyHOTSEbLHEyWf4iqqoPnY/DGDmOyL0DnMxFlIz9Qyd5KeZq28IO59kNjo7spBHewlT11EbV/HX54xo5MlG5McUbve5SMc/45GA5/disZtCNJmTwDKJFa8KytkimzuZsfdY1MPQaR6Y0hkky795K5zOcIA1tVgsdljXkoJ2Hn7rqxn+Juyg6jHFtvGdbG2FBWA0BifDUYdiSKZdsK/aviT5So4lC5qTfY6u4Vtva31TsOchJIGwNbkVzde/3DaKKva3tBI7tkYDqlk8OYddwl1cKef7z9eXTZl4DwIZDLtpAadhuTuF229aHPFXsL2UXKJ38vikblfmd636+vvwwu/es6ggMoGrT0HPTfrjMk1WmPH5NiurKHZvIFA8jgtJK3PqQNhf4m/U4YJY9tPpv+vTBlk0KCa1VQ9B5e84ys9xuKLvLZSyrqZQRYF0Ls7WSB6kgdQDGnJjWV+CSjLpLG50jJkSgnkIDZ8twAHWv3Ex47GK3zVZGsNM8k9Eb1LI0i+l6SNvfjI7ZZ2HMPk4o31PNInewqN3hLKzax9UKUDHV5MOpw5TyhFJI2G3hH3Aep5V7sUl8qXcVc2V83xCKMDvHWNSdI1EDc0AL+OFjj/Ais0kgj1B/EZ2O8a1v3dMGDChR0WDvrrwY2s5lYc2sMoZWhO5Qiw9BgBzBUq5DFTe6CwCoIqpn3hilaa1jjIWNzZZh0Fc2YEhAeb7HmSMEfLxyD3IM7NKYoIxS5mZQDQ/Z0oMkhHkl7XsWKDrg4pmYspBSio4krn0UV8Ty95OLPDMqyBppge+lAtbvu03Kxg8rFkk9WJ6AYWUyR4txBcmLOVgPeZpx1+zHfqdq/iP1cNjx/ElpX3CUtKscvke4IywPnphU2cIcA/ViH7NfiDr252vljoWPiqAKAoDkBj7j10qVI4G7dhgwYMaYGDBgwAZPars/FnstJl5h4XGzDmjD2XHqD9+45E4Qey3GJlkfIZ3bNwcm6Tx/VlU9TXP7zvqC9Uwq9veyAz0avG3dZuHxQTjofstXND+HPfcGOfCssaKY8jgxY7RcNkilOfyqlpKAzEC/wBso+so/vVH3jb3zRVnxHJDNqy0ikSpfiHgZRp2oHVWpT5c6sGLsr2kactl8wvc52DaaFtrr+0TzU2DtdWOYIJOI8HkhkbN5EAs28+WJpJv3l6LL68m6748vdPTLZr3/wCM7NmrXBdly5ycEziYPNIQdco2NaUUaVOrfZbsksw9Bi/wLiYzEOpkaN1YpIholXFEi+RFEEHyI5csKnEIk4hDLmMmzGYRsrZZwAVmAAUkP7DrpI38O5qrJO/nzDlsmyAtEdGrSrjvNTc6Lardm8I5gsQOWNcf3Ms+z58wUuYULHZqZAdBvq+xKOfNtjYpidsW3ijYAppN9QRjN7H8VmlhZ5tDRUCk4BUOPEHDKyrRQrWoAA3YAxJl+GROO9yMwjBJtUIkhJ6+EHwnb6hX3HCyjvTNTJ5corBVJZCG2Knnd7H094rEeaSQEhsuskdc0I/9J2Pw88ZnFXzCshnhISNg+uINMrstkFgoV0UHxVpIuiTQIMXCO0azyaEWWxyaPRRN1zJKjfoRfPbBodWbqJnXIAEvlWDDoYHH3UoB+GKWWmGqslw8IxsCV4TY9bZQPvPTDGnFXeu7YDS1NrjLHbnusiqOY/8AfliXOMyEPJOQmoAgBUUliFC3RckkjkwxqZhk8Fyz95JLOzyNEdILEftWXU1ADSAqMoGna5HBsqMRZDgIkmEjKCx3JrqeeGTh+RKoikdCx6+KQmRz7rbT6DHzivEo8nl5JmZRV6QSBqboB8cbu5UjL2Fjtv2lWOQZWIanUC9tlJ2O/Q0efQE43ezGQpAzKAW8bepNEfr0xzLgPEctG/f5zMQ27F2VJO8cnmF0oG2J6Yb8x2nzmbQpw/LNEjc81mhoFbewnNr8+Xph5Y+n/TFLY2e0PG4oEaSVgg3rURy919fLmfLHOOHvmuJSFsurRR1pGYkBGga1ktNLeJi63XJQBuLIw1cJ7Aw6++zkjZubc3IPAp2vTHdff5dMavEOOJl5UjMfgFW+pVCjlqANWF2sjkCPTGRko7R3YNN8kPZjs3lckNCHVO+7PIRrfa9vIX0HxvnjT4tm4l0xzKXEp06QmoHUQo1bezZA/HldLnazhi98JjGGVgA0hPsEbKyU2oSb2KVrKLupFnVzmdSCOOXM6RIij1Otl0tpA3JNkADc3Qwj3pt2MuxRl4WsE7TrIIcuoLyAGg1LpC6SNKoo3sb+yvJVr5kYTO4zEyssa7wRNzBqu9cdGI5L9UbnxHw/MvkZMwwnzQ0opuLLmtj0eToWHMLuF57mtOf2v7Ud0FiiBkzMhAiiXc2dhsP0cFSk6XJuy3fBV7X8elMkeTyoL5malRQfYvmx8qFmzsACeQx07sJ2Uj4dlVhU6nJ1SyHm7nmfcOQHkPOycX5MOwfzBGnzBEmdm3kfnoB30KffzI5keQGHzHqYcKxxo4smRzYYMGDFiYYMGDAAYMGDAAYMGDAAqdt+xaZ4JLG3cZyLeHMLzH7rfaQ2dulnzIKlwTtO6zfMs/H3GbHL+7mHIMjevl/QgdYxjdqOzOXz8PdZhNQ5q42dD9pG6H8DW4OI5sEci35KY8jgxL41wESSCeFzl80vKRRsw+xIvJ1/EdPLGZNxVJWWDiStk8yK7vMRsRG5F1oflYs+F9xfOzj5nPn/AAg1mVbOZIezmUB7yIf80eQ+1y9d9OGDJTZXPwEgxzwtzU0R8QdwR60RjzZxnidTW3f3+DrTjNXE8cYBy2UhjDSPFemSUgs4GliHtKrx6TfkKFEriv2RyHd5SSVx3U0wKs9KoPdlo4nqgAWWmNiiTew2FeHgeZyZ/wBwnuIf9lzBZkA22ST2kHPbcYg4r2ijlQw8RjnyLNYEoopZUqdMoBXkSNwDv0wJ2qW/vsFVybfDuIZhMr30tSDVakUhMVDxyajpDc2IXaiPXEGTXI8RJ7zLDvUAapYgsmk8iCN/LkbFiwLF++LJJNlEXKNHmF0aGPeAF9lWwVGnxLrBG27DoKxLw3LzSTrmZ4BCyRtGEDq5OtozzWxQ7sUee/IVZNluBnZfgmUcmPL52eMhvYTM691PIrIXuj0rEme7KSSkF+ITtoNgPHA1EDy7usYkmfy8/EYh9GUDqQgBL6xcyspXZQHbxKTfgYkVjU7SKq5vvMvo77u2aS2IMgTQDGQPqlGBsC18LC6YFt11MpEua7HyvZk4nnKbc6DGm5/hTFNPk6yDsBLJNmHUcpswWNedCjV4m7N5WHM5GlLCJpmaufhVypUXsoIWrWjfi574+9ksrlVzMxShNEAEpyfoZIoT7N0AHBHLmCeuM1SV78BSN7hvZ3K5cHucvEn8KC/TerxXn4q8eajhMZ7uSx3psANpLAcq5KRzsHSK3GNcZj9fljH4/CZIiBMsNEEyEWV0kMCNwAwIB3287Gxkmm9xqM7tBw4pMuZaQgRyxGNQxqmdY5C4rZQGqlIHMtfSx2i4ScwAIwlkgPrZlVlpxR0g6qDE0eoGKOZ7RQzARQxtnmWgdKgpY+05qMb71fwxK3DMxmN83L3ac+4y7EWDtTymmPuUL7yMNbVXsBH8/WBEymVAnmjGkhdkjr7bb6AOi2WoCgce8rw/S/f5hxLOPZNeGPoe7WzV7+I2x862E2czWXysVDu4Y15VSj1+P4nfCxk8xnuLOUyCmHLXT5yQEDnv3YrdvQb+ZWwcNCEsjqP7hKUYLcsdou0794uWyyd/m32WJRen1c9AOfQAWSQN8OPyfdgRkyczmWE2ek9qTpHfNU/LV15bDGt2M7GZbh0ZWEFpG/aTPu7nnuegv6o295sljx6WHBHGtuTjyZXMMGDBixMMGDBgAMGDBgAMGDBgAMGDBgAMGDBgACMIPaD5MIXkM+RlbI5g82i/Zv8AxR7D7qG9kHD9gxjSezBOjkU3G8/kNuJZQvGP+15Ua0r7TLsVHqQPQY3OEdostm1PcTJICN06geqHxDrzGOg4U+P/ACc8PzZ1vlwknPvYT3bX9rw7E+rA45MngoS3jsXj4iS53MHM9jcox1xo2XkP18s7RH7lOk/EHEQ4Pn4v2Gf1gclzMIb/AFxlT+GJZewPEIP+D4kZFHKLOJr++RfF9wxVaXjMFCTh8c4HN8vMB9yv4sQl4fMvr7+pVZcb+hO2e4svtZfKTdNUczJ+Doa91nFNeJ5sSd43CQZOXeLNATXlqIDYhk7bSJffcOz8e/MwGvvvliF/lOyamnMiHyaJhWJ/DyLmH5/sfVH9X4NDL8WzijSnCyi2SB38KruSTsp6mzy/PHqE8Q01Hlcllx1uUn8I4gMZD/KnkRuHf3BG/mMel+UQP+wyecl8ikNg/jeBY5v/AE/P9hqj+o1BwbOybS51UX7OXhA/1SFvyxLH2VyoIMofMMPrZhzIL89B8A+C4yU4nxef/h+FyID9bMMI/iVbScW4uwfF8z/xOdhyyfZy6Fm+81R9QxxSPh8r+nv6CPLBfU0+J8dgyy+OSOMDkCQPgB/TCxH2ozWfYpw3KvN07+QaIl87Jqz6WD5A4c+CfJNw6BtciNmpOr5ltf8Ap2U/EHDzFGFAVQABsABQA9AMXh4OK3luTl4h9NjmnAvknVnE/FJjmpbsRLawqfdsX+NA9QcdKhiVFCooVVFBVFAAcgANgMe8GOtJJUiDbfIYMGDGmBgwYMABgwYMABgwYMABgwYMABgwYMABgwYMABgwYMABgwYMABgwYMABgwYMAHiPHvBgwAGDBgwAGDBgwAGDBgwAGDBgwAGDBgwAGDBgwAGDBgwAf/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3318" name="Picture 6" descr="http://media.npr.org/assets/img/2011/12/13/dollarcoin_sq-c5ec12141d1987961d01627962002579c1d8ae75-s6-c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533400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57400"/>
            <a:ext cx="4114800" cy="45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Antonio\Desktop\gene feb1\Fig2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3124200"/>
            <a:ext cx="3968913" cy="25146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81000"/>
            <a:ext cx="1524000" cy="430696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04800" y="4572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This defines the trajectory                                !</a:t>
            </a:r>
          </a:p>
          <a:p>
            <a:endParaRPr lang="hr-HR" dirty="0" smtClean="0"/>
          </a:p>
          <a:p>
            <a:r>
              <a:rPr lang="hr-HR" dirty="0" smtClean="0"/>
              <a:t>Let’s observe this trajectory in the phase diagram (white line, see below).  </a:t>
            </a:r>
          </a:p>
          <a:p>
            <a:endParaRPr lang="hr-HR" dirty="0" smtClean="0"/>
          </a:p>
          <a:p>
            <a:r>
              <a:rPr lang="hr-HR" dirty="0" smtClean="0"/>
              <a:t>The trajectory crosses the spinodals (critical lines)  interchangeably,  and causes the phase flipping.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3200400" cy="944562"/>
          </a:xfrm>
        </p:spPr>
        <p:txBody>
          <a:bodyPr>
            <a:normAutofit/>
          </a:bodyPr>
          <a:lstStyle/>
          <a:p>
            <a:r>
              <a:rPr lang="hr-HR" sz="3200" dirty="0" smtClean="0"/>
              <a:t>Motivation</a:t>
            </a:r>
            <a:endParaRPr lang="hr-H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290945" cy="304800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85800" y="533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i="1" dirty="0" smtClean="0"/>
              <a:t>Outline</a:t>
            </a:r>
            <a:endParaRPr lang="hr-HR" sz="3600" i="1" dirty="0"/>
          </a:p>
        </p:txBody>
      </p:sp>
      <p:sp>
        <p:nvSpPr>
          <p:cNvPr id="8" name="Rectangle 7"/>
          <p:cNvSpPr/>
          <p:nvPr/>
        </p:nvSpPr>
        <p:spPr>
          <a:xfrm>
            <a:off x="1219200" y="2133600"/>
            <a:ext cx="1266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Model</a:t>
            </a:r>
            <a:endParaRPr lang="hr-HR" sz="3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290945" cy="304800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219200" y="2819400"/>
            <a:ext cx="5020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Numerical results and theory</a:t>
            </a:r>
            <a:endParaRPr lang="hr-HR" sz="32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71800"/>
            <a:ext cx="290945" cy="304800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1295400" y="3657600"/>
            <a:ext cx="5680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Real networks: empirical support</a:t>
            </a:r>
            <a:endParaRPr lang="hr-HR" sz="3200" dirty="0"/>
          </a:p>
        </p:txBody>
      </p:sp>
      <p:sp>
        <p:nvSpPr>
          <p:cNvPr id="20" name="Rectangle 19"/>
          <p:cNvSpPr/>
          <p:nvPr/>
        </p:nvSpPr>
        <p:spPr>
          <a:xfrm>
            <a:off x="1295400" y="4495800"/>
            <a:ext cx="4520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Discussion and conclusion</a:t>
            </a:r>
            <a:endParaRPr lang="hr-HR" sz="320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648200"/>
            <a:ext cx="290945" cy="304800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0"/>
            <a:ext cx="290945" cy="304800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3352800" y="1600200"/>
            <a:ext cx="2286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2819400" y="2286000"/>
            <a:ext cx="6858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Rectangle 23"/>
          <p:cNvSpPr/>
          <p:nvPr/>
        </p:nvSpPr>
        <p:spPr>
          <a:xfrm>
            <a:off x="6705600" y="2895600"/>
            <a:ext cx="838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ectangle 24"/>
          <p:cNvSpPr/>
          <p:nvPr/>
        </p:nvSpPr>
        <p:spPr>
          <a:xfrm>
            <a:off x="6934200" y="3810000"/>
            <a:ext cx="304800" cy="304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Rectangle 25"/>
          <p:cNvSpPr/>
          <p:nvPr/>
        </p:nvSpPr>
        <p:spPr>
          <a:xfrm>
            <a:off x="5791200" y="4648200"/>
            <a:ext cx="152400" cy="304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533400"/>
            <a:ext cx="5680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Real networks: empirical support</a:t>
            </a:r>
            <a:endParaRPr lang="hr-HR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290945" cy="304800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14400" y="1447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Economic networks</a:t>
            </a:r>
            <a:r>
              <a:rPr lang="hr-HR" dirty="0" smtClean="0"/>
              <a:t>: Networks of companies.</a:t>
            </a:r>
            <a:endParaRPr lang="hr-HR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981200"/>
            <a:ext cx="7330581" cy="3733800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2667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Indian BSE 200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876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S&amp;P 500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943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Mapping: z is defined as a fraction of companies with positive returns, measured in moving intervals to capture fundamental changes rather then speculations.</a:t>
            </a:r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“Bonus” phenomenon: Flash crashes</a:t>
            </a:r>
            <a:endParaRPr lang="hr-HR" sz="2400" dirty="0"/>
          </a:p>
        </p:txBody>
      </p:sp>
      <p:pic>
        <p:nvPicPr>
          <p:cNvPr id="6" name="Picture 2" descr="C:\Users\Antonio\Desktop\gene feb1\Fig2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81200"/>
            <a:ext cx="4953000" cy="313809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19200" y="1447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An interesting by-product produced by the model: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562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Sometimes the network rapidly crashes, and then quickly recovers.</a:t>
            </a:r>
            <a:endParaRPr lang="hr-H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“Bonus” phenomenon: Flash crashes</a:t>
            </a:r>
            <a:endParaRPr lang="hr-HR" sz="2400" dirty="0"/>
          </a:p>
        </p:txBody>
      </p:sp>
      <p:pic>
        <p:nvPicPr>
          <p:cNvPr id="18434" name="Picture 2" descr="C:\Users\Antonio\Desktop\gene feb1\Fig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419600"/>
            <a:ext cx="3267021" cy="21193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8435" name="Picture 3" descr="C:\Users\Antonio\Desktop\gene feb1\Fig4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143000"/>
            <a:ext cx="3257550" cy="207154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" y="5257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Real stock markets also show a similar phenomenon.</a:t>
            </a:r>
          </a:p>
          <a:p>
            <a:r>
              <a:rPr lang="hr-HR" dirty="0" smtClean="0"/>
              <a:t>Q: Possible relation?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371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Model predicts the existance of “flash crashes”. 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4876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“Flash Crash</a:t>
            </a:r>
          </a:p>
          <a:p>
            <a:r>
              <a:rPr lang="hr-HR" dirty="0" smtClean="0"/>
              <a:t>2010”</a:t>
            </a:r>
            <a:endParaRPr lang="hr-H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685800"/>
            <a:ext cx="7924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Future work:</a:t>
            </a:r>
          </a:p>
          <a:p>
            <a:endParaRPr lang="hr-HR" sz="2800" dirty="0" smtClean="0"/>
          </a:p>
          <a:p>
            <a:r>
              <a:rPr lang="hr-HR" sz="2400" dirty="0" smtClean="0">
                <a:solidFill>
                  <a:srgbClr val="002060"/>
                </a:solidFill>
              </a:rPr>
              <a:t>-We are extending the model on interdependent networks.</a:t>
            </a:r>
          </a:p>
          <a:p>
            <a:endParaRPr lang="hr-HR" sz="2400" dirty="0" smtClean="0">
              <a:solidFill>
                <a:srgbClr val="002060"/>
              </a:solidFill>
            </a:endParaRPr>
          </a:p>
          <a:p>
            <a:r>
              <a:rPr lang="hr-HR" sz="2400" dirty="0" smtClean="0">
                <a:solidFill>
                  <a:srgbClr val="002060"/>
                </a:solidFill>
              </a:rPr>
              <a:t>Preliminary results show a complicated phase diagram with 6 critical lines and two critical points.</a:t>
            </a:r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81200"/>
            <a:ext cx="6606660" cy="99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95400" y="9144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Mean field theory self-consistent equation for Z:</a:t>
            </a:r>
            <a:endParaRPr lang="hr-H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685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Interactions and connections</a:t>
            </a:r>
            <a:endParaRPr lang="hr-HR" sz="2400" b="1" dirty="0"/>
          </a:p>
        </p:txBody>
      </p:sp>
      <p:pic>
        <p:nvPicPr>
          <p:cNvPr id="1026" name="Picture 2" descr="http://www.nasa.gov/centers/ames/images/content/278550main_BERNSTEIN_PAH_Award_paper_092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71600"/>
            <a:ext cx="3050053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1676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-elementary particles</a:t>
            </a:r>
          </a:p>
          <a:p>
            <a:r>
              <a:rPr lang="hr-HR" dirty="0" smtClean="0"/>
              <a:t>-atoms</a:t>
            </a:r>
          </a:p>
          <a:p>
            <a:r>
              <a:rPr lang="hr-HR" dirty="0" smtClean="0"/>
              <a:t>-molecules</a:t>
            </a:r>
          </a:p>
          <a:p>
            <a:r>
              <a:rPr lang="hr-HR" dirty="0" smtClean="0"/>
              <a:t>-planets, stars, galaxies...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114800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NETWORKS:</a:t>
            </a:r>
          </a:p>
          <a:p>
            <a:r>
              <a:rPr lang="hr-HR" dirty="0" smtClean="0"/>
              <a:t>Interactions between individual units in :</a:t>
            </a:r>
          </a:p>
          <a:p>
            <a:r>
              <a:rPr lang="hr-HR" dirty="0" smtClean="0"/>
              <a:t>-society</a:t>
            </a:r>
          </a:p>
          <a:p>
            <a:r>
              <a:rPr lang="hr-HR" dirty="0" smtClean="0"/>
              <a:t>-biology</a:t>
            </a:r>
          </a:p>
          <a:p>
            <a:r>
              <a:rPr lang="hr-HR" dirty="0" smtClean="0"/>
              <a:t>-finance</a:t>
            </a:r>
          </a:p>
          <a:p>
            <a:r>
              <a:rPr lang="hr-HR" dirty="0" smtClean="0"/>
              <a:t>-infrastructure &amp; traffic</a:t>
            </a:r>
          </a:p>
          <a:p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6248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Many, many models on the question: How do networks fail?</a:t>
            </a:r>
            <a:endParaRPr lang="hr-HR" b="1" dirty="0"/>
          </a:p>
        </p:txBody>
      </p:sp>
      <p:pic>
        <p:nvPicPr>
          <p:cNvPr id="11" name="Picture 2" descr="http://www.aiti-kace.com.gh/sites/default/files/images/Networ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886200"/>
            <a:ext cx="2844800" cy="2133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457200"/>
            <a:ext cx="2023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Motivation</a:t>
            </a:r>
            <a:endParaRPr lang="hr-HR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290945" cy="304800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381000" y="1219200"/>
            <a:ext cx="64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/>
              <a:t>Recovery?</a:t>
            </a:r>
          </a:p>
          <a:p>
            <a:r>
              <a:rPr lang="hr-HR" sz="2400" dirty="0" smtClean="0"/>
              <a:t>1. We can repair it by hand</a:t>
            </a:r>
          </a:p>
          <a:p>
            <a:r>
              <a:rPr lang="hr-HR" sz="2400" dirty="0" smtClean="0"/>
              <a:t>2. It recovers spontaneously </a:t>
            </a:r>
          </a:p>
          <a:p>
            <a:endParaRPr lang="hr-HR" sz="2400" dirty="0" smtClean="0"/>
          </a:p>
          <a:p>
            <a:r>
              <a:rPr lang="hr-HR" sz="2400" dirty="0" smtClean="0"/>
              <a:t>I</a:t>
            </a:r>
            <a:r>
              <a:rPr lang="en-US" sz="2400" dirty="0" smtClean="0"/>
              <a:t>n many real-world phenomena such as </a:t>
            </a:r>
            <a:endParaRPr lang="hr-HR" sz="2400" dirty="0" smtClean="0"/>
          </a:p>
          <a:p>
            <a:r>
              <a:rPr lang="hr-HR" sz="2400" b="1" dirty="0" smtClean="0"/>
              <a:t>-</a:t>
            </a:r>
            <a:r>
              <a:rPr lang="hr-HR" sz="2400" b="1" u="sng" dirty="0" smtClean="0"/>
              <a:t>traffic jams </a:t>
            </a:r>
            <a:r>
              <a:rPr lang="hr-HR" sz="2400" dirty="0" smtClean="0"/>
              <a:t>suddenly easing</a:t>
            </a:r>
            <a:endParaRPr lang="hr-HR" sz="2400" b="1" dirty="0" smtClean="0"/>
          </a:p>
          <a:p>
            <a:r>
              <a:rPr lang="hr-HR" sz="2400" b="1" dirty="0" smtClean="0"/>
              <a:t>-</a:t>
            </a:r>
            <a:r>
              <a:rPr lang="en-US" sz="2400" dirty="0" smtClean="0"/>
              <a:t>people </a:t>
            </a:r>
            <a:r>
              <a:rPr lang="en-US" sz="2400" b="1" u="sng" dirty="0" smtClean="0"/>
              <a:t>waking from a coma</a:t>
            </a:r>
            <a:endParaRPr lang="hr-HR" sz="2400" b="1" u="sng" dirty="0" smtClean="0"/>
          </a:p>
          <a:p>
            <a:r>
              <a:rPr lang="hr-HR" sz="2400" dirty="0" smtClean="0"/>
              <a:t>-</a:t>
            </a:r>
            <a:r>
              <a:rPr lang="en-US" sz="2400" dirty="0" smtClean="0"/>
              <a:t>sudden </a:t>
            </a:r>
            <a:r>
              <a:rPr lang="en-US" sz="2400" b="1" u="sng" dirty="0" smtClean="0"/>
              <a:t>market crashes </a:t>
            </a:r>
            <a:r>
              <a:rPr lang="en-US" sz="2400" dirty="0" smtClean="0"/>
              <a:t>in </a:t>
            </a:r>
            <a:r>
              <a:rPr lang="hr-HR" sz="2400" dirty="0" smtClean="0"/>
              <a:t>fi</a:t>
            </a:r>
            <a:r>
              <a:rPr lang="en-US" sz="2400" dirty="0" err="1" smtClean="0"/>
              <a:t>nance</a:t>
            </a:r>
            <a:r>
              <a:rPr lang="en-US" sz="2400" dirty="0" smtClean="0"/>
              <a:t> </a:t>
            </a:r>
            <a:endParaRPr lang="hr-HR" sz="2400" dirty="0" smtClean="0"/>
          </a:p>
          <a:p>
            <a:endParaRPr lang="hr-HR" sz="2400" dirty="0" smtClean="0"/>
          </a:p>
          <a:p>
            <a:r>
              <a:rPr lang="en-US" sz="2400" dirty="0" smtClean="0"/>
              <a:t>after </a:t>
            </a:r>
            <a:r>
              <a:rPr lang="hr-HR" sz="2400" dirty="0" smtClean="0"/>
              <a:t>it fails,  the </a:t>
            </a:r>
            <a:r>
              <a:rPr lang="en-US" sz="2400" dirty="0" smtClean="0"/>
              <a:t>network is </a:t>
            </a:r>
            <a:r>
              <a:rPr lang="hr-HR" sz="2400" dirty="0" smtClean="0"/>
              <a:t>seemingly being </a:t>
            </a:r>
            <a:r>
              <a:rPr lang="en-US" sz="2400" dirty="0" smtClean="0"/>
              <a:t>able to </a:t>
            </a:r>
            <a:r>
              <a:rPr lang="en-US" sz="2400" b="1" dirty="0" smtClean="0"/>
              <a:t>become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spontaneously active again</a:t>
            </a:r>
            <a:r>
              <a:rPr lang="en-US" sz="2400" dirty="0" smtClean="0"/>
              <a:t>.</a:t>
            </a:r>
            <a:endParaRPr lang="hr-HR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53340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hr-HR" sz="2400" dirty="0" smtClean="0">
                <a:sym typeface="Wingdings" pitchFamily="2" charset="2"/>
              </a:rPr>
              <a:t>The process often occurs repeatedly:  </a:t>
            </a:r>
            <a:r>
              <a:rPr lang="hr-HR" sz="3200" b="1" i="1" dirty="0" smtClean="0">
                <a:solidFill>
                  <a:srgbClr val="C00000"/>
                </a:solidFill>
                <a:sym typeface="Wingdings" pitchFamily="2" charset="2"/>
              </a:rPr>
              <a:t>collapse, recovery, collapse, recovery,...</a:t>
            </a:r>
            <a:endParaRPr lang="hr-HR" sz="3200" b="1" i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http://img.webmd.com/dtmcms/live/webmd/consumer_assets/site_images/articles/health_tools/epilepsy_overview_slideshow/webmd_rm_photo_of_seizure_illustr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81000"/>
            <a:ext cx="2130642" cy="1447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7412" name="AutoShape 4" descr="data:image/jpeg;base64,/9j/4AAQSkZJRgABAQAAAQABAAD/2wCEAAkGBhQRERIUEhQUFBQUFRkYFxUWFxUUFBQVFBgVFBUVFBUXHCYeGBkjGRYUHy8gIycpLCwsFR4xNTAqNSYrLCkBCQoKDgwOGg8PGiwkHyQqLCwsLCwsLCwsLCksLCwsLCwpLCwsKSwsLCwsLCwsLCwsKSwsKSwsKSwsLCwsLCwpKf/AABEIAMIBBAMBIgACEQEDEQH/xAAcAAACAwEBAQEAAAAAAAAAAAADBAECBQAGBwj/xAA/EAACAQIEBAMGBAQFAwUBAAABAhEAAwQSITEFIkFRE2FxBjKBkaGxI0JywRRSYtEzkqKy4RUkwmNzgvDxQ//EABoBAAMBAQEBAAAAAAAAAAAAAAABAgMEBQb/xAAnEQACAgICAgAGAwEAAAAAAAAAAQIREiEDMUFRBCJhcbHBE5HwMv/aAAwDAQACEQMRAD8A+W3ht6U3giCpGk0K8qk7xVsPYIM176RgwlrChg06RRL3C2VARrJpTxiPnW0nFwVtg6b67/SqSRLtGdgFYXACPnQb+VmPTWvYcEtW7rXCMphWOY9IUnY9Jrxd0cx9aHGgjK2S+EI1GooRWmr5Iyx2q9t5UlhMfOpoqxNTGop1pu28x95CNepBqi4cN7p17H+9N8Iw58QodnBHxGo+oFTJeRNi2KxDJcIG2mlSbyP7wynuKPxHhVzM75eUH7bmO3nWbFOk+gQ3ewByjKQw8qWuJCiuS6V2MU0McGEXFnz2NKhgMQv4afGguxAFa2JwQa2mQ99DoazsXhysAgjSpoEylwAkdK61bIuURHA0PUCtHCcPDuMh5h0qcRN0Yt28TmBpcPArSxeDKFswjfWkHtcumtSUmi9qCw6UK4kTVrfvCoLxNIZQHaiEyuveo0MVxXlPrQAJrdTb61071dI+lAC9XTY1DJFTb60DKVdthVKv0oAhN6g1y1zb0ARXV1dQBpXBLGnbOFZBJBEjSlVWTNetXAPibSeHrkt8xY5RMkxJ0J2rrrRm3XZ5Y3ddRNHvW1IXWNOu1e/4f7M2ospibaeK4zcpClUH8wnXlBaegHWl+LcAJvm3bSwVWyLkMVUqMpcqGU85gEyJ+FXS8sx/mTdI8jwvDsviEagIdqyyute2w+DW3h7l5sNcRHWFfMYMtHLI8jWPb4tZWF8IXATqz6NHZSux89aaSfkrN+jHxg1HoPsKm2v4beo/etPjmBRbzAMQNMpIkERoZFLNgmFoxzDNuuuw8tt6mi07QrgxzfA/Y12BxDLdTKSOYfer4NdW8lb7VTh6zftDu6/cU6GanEOMl8QzONmI00EbRl2j0jer3OEWH/w7pUkTlcbT5jX6VkYwzdufrP3q+L0YfpX7Cs3x+tConH8NNoiSCDsw2PTrSZFb+DxBdFtNzAqWUESc4zQB11iPl2rOuWEIBkqTPmNDHrSV9MEyMZpateh+9Bt8QYCGhh2OtPcRwpFqzGoynUaj3jWSRRVjQ2wt3Ig5D2Oo+dXs2rlu6CswTuDofiK7hioVvBwCxTkJJBD5l0HSSCd62+Fezbv4Zssc+UM1o6nUsNCNI5Sde43moaJckuzz2M4ibgYMNZJms3NC/GtviOH8N2F62UMkZh7pPl0O4271nXMDynIQw8t/lUMuNArbglZql21q0VKrBWarc0ZqgoHG1XVtDXZ9BNWCaNFAAyAa5V1qCKm221ABrWU71RrMGoNvtVdetUICwqy7GrE1wXepKBipeoipfpQBFRU11MD1Q4in5EtqfMTr5TtVruMusmpJE9NhHkKQw2De6wW2pZjsFBJPwFGxFhrYysCrKxBGxBGhB+Nd+3owpJlsJxK5burcViGXYnXygg7iNIreue1L/wAQ1xwrHwWsqFhFQMhQQAOknSvPWMQxYAgHUbj996vfuIXacymTqNR8j/epcLHSfaPa8S4/aucLuAE+IUsWihGi+EWOYHrP0k189tCWA863hhpwhysGzXR/Tsp01661mYfBsLqBlIlhuPMUoxxQKl0M3OJgO63EFxcxgGQV11gjX9qO1m14SlLpSXbRgZGi9Vmd/Kse+ZZj3JpjED8K155j9QP2q79ix9GxgvBi54twXOQ6qhkagakwevnRuA4HB/xFnnZna4oVRIA11JaN9oEfGsDCDkvH+kfV1o3suP8AvLPk0/IE/tRa2JwdPZXiPC3S7c0DAO0lTmGhPbb40HiA5z6D7CmeJuc63FJGdQZGmo0YD0IIq3EMb+I4dVeDGohtP6hr85okqY4u0BXEG21lh+UA/wCptKvxmwFKx7pBI0I5WJIiekVfF2rbZIYocg0YZl6n3hr9KbuXGFu0HQXraqYIJOWXYnKy6j4iPKsX3aGI49ytvDkEjkP+9qBiLw5cygyoMjQ9a1/aGwjWcM9oFQLZzITmKzcuQZgSD9/UViYtfc/QPuaFtDRF3BjTK24Bg6HXz2pzgnEb+GvLlJWSoMgHSek7ddu5711rhourcbNlNuyrhYJzaqpE7CM002nCL63LbgZ7bFWleYASAcw/KQTGtSxNrpgvaL2m/iLZRkCsHEQeUKoYAAHWdd56CvMZyNjFauItqzuCMpBbUbaT0NJXMGd15h5b/KpaKiklSLWcdJGcBvPr86viMOpZsra9jpSaLBFExwi43rUMoHcslQJHWuT83pVkxRGm47GjWsrT+Ux8KmgFg+01yrtFWewRHX0oY/egYRbuU/GiXrinaq+HNVNgzVbonQNhUAVa4kGoU1JRWuddKkiobagCtRVs1dSGex9lceLGLsuzlEDrnIn3MwLAxqRptWlas3LuLtXLTW8168wGbI0Z2Ml7bA8sNuR0Pasv/pk+6yn4wfrU4rAuI0OgGvSvRo5mk2epwgwuKxl0fw6CxaWWuoTaIFuZu5VGUs7EALH8o7msviHsTGHGIR2/E5kQoTyM5RFNwaZzvEAec6Vm8OuumdVYhXU5h0YLzCfQgGtTC+1bpaW21tGyhUzy6v4SXBdFuQYHMPeAkUnFp6IproB7ScBuYPDWrdwoWNy4TkYMJXKpBjY+tZPCMQ63EAYxMkdNNdq9J7b8UW/awgXxDCuc11s1w5nMAt1AiAa85w5OeeyufkjUlbjs0i9bAnFq3v21PmvIfpy/SmcXh7bJaAcpykgOD1d/zLP2pBkpnHrpbHa2v1Jb96bRQS1wxxaukAOOXVCH6k/l2261T2XT/ul8luH5W3NRZJWy5BIOdNRodrhp72c4g7XnzkOFs3jzAE6Wn/N731peGD6ZnYVfEtFfzISwHUqfeg9hEx5saHxMfjXP1n7mm+G4m2LiMFe2wYaqcy/5Wg/6q1uK8BS9dvPYvW2JZm8IyjgSSw5oBI10BMgfCqk7ZOWL2eex41T/ANtftNWxDFRaIJBybjQ++9H4rgnVlzKRyINQY9xetCxi6Wv/AGx/uaoKN63jJ/hkuAOLtgqSfelnuBYYeeXesbG2LZKiShyjRuYdfzDX6UfiwhcL5WR/vuVfj2GzeHdElbiCT2fUsumm+o8iKzqn9xIUvWblsgpqCiglYYEaGGHaQN+1bPCPag27+V0BDBUGWFy6seoPW4xMRtG0g5YwFx5e2DFu0rMQYgaD7npRrgdb1vxE0YoVLKQSDEENpI+dNoTSemaHtLjrF4XmUr4niEkkEXGlIbeYUEacx322rxccrfD71t37KG9cglTL76j83Uf2rPfBMFfqIGo1G47bVNFQSiqFRe5VkA777/Or4+yrXGgwfPbad6pl5F9T+1Gxi/i+oH1UVDRZnvYI9O/Spw41PoftRFJAMdx+9EtMCwkbjp6VNDsTW4RsaILoO4+Irms9jVUskmpGG8I5uUzWpYwpJ5xAofCsFLqWGlbWL1ssRGlVTrRjKW6PM8Ts5WMbUmK1Te8RCDuBWUyRUGkSGWonSpJrqCikCuqctdSGevW1TVi4y7MRXtOH+w9o218W7luEnMqlXIgMcuUdQADv1iKhPZSwRcOa8q22yl2CwTmC6CZ0kE+Rr1M4vRw/yo8xbxp/Mqt6iD8xUFLDbq6fpIYfI/3raxnszlZltXFuMpgp7rz2A2Y+QJNYd2yQYIgjoaFG+hqSfQ3xThSuLQW4gy2xAc5CQSTOunXvSdngN1M5KEjI0FeYaiN1nvTHHE/EA7Ig/wBIpC1fdDKsynyJH2oUHRSZnPhyDqKNxK3zKOyJ/sWtYceunRwl0f8AqKrH/Nv9am5jMPdM3LLIdOa0+mggcrg/ek0yrMUp+AfO4Pop/vV/Z5YbEHthrv1XL+9a78PsPby274U5iYuqU3AEZlkdKjhvs9dRcSQFcNYZVNtluSSyaQpnaelJUPJUecwNvnT9Q+9N2r+S8zbiWBHcNII+RNXwODZbiBlIOddCCDuO9UuW9T60Psb2bOJ46VcW1JWzkQZdDrkXnI2LT9NNqnF8OV8kGzcOQRlJtOZnYEBZ8orMxtrn+C/7Vq2JTVP0L9qkzxroa4zg1/AGYoRZGjg/zPuR1+FTbt5VyuhuWyqnkOoKzBkTA1I1HWtDieHGIWxrF0WUEHa570Qf5vXf1rGxFsgr0IUfapcbQRd6NG5w9luEWVlLmHX3iAQrhTE7ZpEDv2rQ4fxq0rG1cBVRbKqG5udmLToN48MdBydNKzMRxe6URCQygKYYSdv5t+p69T3ppsfh7lwG7ZYMSsujkSdNSrSJrKpJb2Jq+y3HeGWGF67bADC5HK0qJRJWD1zG4Z/oNeK1AeDGn/kK9PxXheW+xVgyszFfykgk9D1mRv0rBvYYqHkEcv7rVx2XDSFRflBmAbU777DqKLi7am4upBKpvqPdHUf2rU4R7J38RbUohysxGbSJAk9fKo4p7OXrd6wroQbipl27AR6+XnSktjzjdWYWG4eWOXoSNRr1rTu+zDKQQQQBXosX7K28Fh7N9mbM+aVgQGRtI9QKw7nHyLukFTpr8qikLNy/5MmxwC46XWVSRb97yB0pjh+H8MF3EjtTQ9qnQXVSFD6HTz71n4vF3CkGCGHTp1qHXgr5n2WxvFBPJoI0rOXGPBE6GqL0mr+ACJBqey6SIwt2CB30od1CHiozfemn1yGoZQDE2gI6UHLTuJt5tOopHYxQnYIpXVcvUUyj6QisD1B705Yx91NnYbaTI5SCuh6AgaUvwoMXI10G1atvBOzhMozE5YIjWYg9q+ilFLTOBtGS7EmZ13nzrUsn+LhH/wAYe4/W5H5H7t2Pw7RbD8PFwGBEKzHXooB89aBgLa+KsEghh08+4NJxTTrtENp9divGbX4z+Rj5aUgcPXqvaLAhrxdSsXBniY1Mht/6gaym4ew/KfUaj5iogk4plKVozcNw03HVFEsxgaganzOlXucGdYlTzDMNN111HloflTtkFGDLoykEHsRqKdw/EmUroDlUqNxytnkHvq5PwFROD8DyZ5fEYeJqeFStvFEEg+GoBGh1u2/7Vs8exXjXCwBAAAgnMdNPeiT8azuH2ZtYgd/DH+uf2rKK1v6fk1T0TheOXwBLlwOjgOP9U0X+MtN/iWF9bZKH5GR9KWtWdKJ4NZuKsNB7uGsXDK3GQno6yO3vL/aiN7P3LkG1luAKByMCdBGxg/ShXOHuu6sNtwfzDMPmNaYuWzktqvUFj5tmI+gA+vepolv0D4vg3ttazKykW13BGomjXrdq9lLt4b5RmMSrabgDY9+nXyrQvXLyRbJYRbBg6gMBOx012rMbGA+/bQ+Y5D/p0+lCsns0sBgFtC74rJkuWQqsMrnMSpGU7rtJ20idxRr3DbIKq9tCVtMzXLbFZhglrqVYk5STG1zyrFueE3V09YYfsaasX2BADJdTTkYkbdg0QfSppBTNTiXAhZa6ZF1Bc0tsObU5S4KmQubl21iN4NYeHw1tGUhW/FA5G1VQXyk/QgT3r1/BOKscSylbgDZtWbMIUGAsiQNBoD0HajY/jVm5ce3cCHwwyggBGEPMasJHKm07HTWsaalVGb5GtFcdhlwOGIssWFu4GMQHCswmQPIN0isHEccsXEs3L63PFt2hcRgRlLBxb5tOpQekmg+2lyb2ZLwCwuqtPNzwIBkGCPSsG7xq4AFuw4FqAGA3F2YB36HrQlJK2EIWr8novby8L/C8PcQaeIwHXSWHT9NfK9svr+9fUMVxXDXOFJbuEIyXGORSQ0S+qgzO9eNZbDQUYtvyXIHb89R99dnRxfKqPP3k5nH9X71e7fKtptEfIRW7jOGi27jIwbU5t1EtoSOmmu9YN/Cww1B8+/zqG0tJmydki2GAII366GhPaG6zE0S1hXCg5Tv2q5YLvvSTTKpoRK6fGtDArmyjsaBfsk6qND96vgrptkkjQVnIHtE3Hi4Y2pfFKJmqvdkk9zRDeBWKW1sBQiuqzprXVoUfbPYbDFb152CnRAMwDDnuoJg9YmvXJhbD3A7EI+RXgQoJZGdmOkdR1G1eZ4I2Wzdb+tB/lW5c/wDEV3FsSwuuoMQoT4C2qMPvXqc3G+XmlTrX6R5t9m5gfZQhLmRlYMGRDIGYZhr21A79a8rgOHFLwzfzVvcL9oLltBbUmIEeWuunnXpbnA7WXqCozE6bsBPSsH8RycDkuTafQtLaPB8XXlsA75Cfm7kUnlIQRpzH7CmuL3895iNFEKo/pUQKGycq/H9v7V6UNRVhHoFYuMWUEyJG8H71QuOqL8JH2MUfDpzD/wC7UIrV6sYtjcOgUHmBbXoe+nTtS/DsKMlyGHM6bgrtnNaWKtggD+kf3oNizltAH+f9m/vWTj+V+TRPQt/05gDGuvQg/agtZI3EVoBN/IE/Q0sLpHU1lyqmNMbw3HnXICAQhBHQghcm4/pHWa0uF49b+KsHLkKskRqJB1HkNo/5rCuXdToDr2/tWv7OWf8AuLLZYHiKJnrodjXNJKm/oTJKj1vFuHqyXLhJzm0R0PujNJ86+e8RwBBJVeUBJPTVV/c17ji/HPBYoQplF0IJHN70kHsO1ZzY3xEutlW3bKhSE5izGF5QYg5SB2GlY8OcY2+jGDcdnjLPD3cEqsxvEdQTt6A0fhPCy2Is27isquyjaDDRtPkQfiK2MTcGHugeC6Tl1zamQQfyx1b61s8S4natvbe4uYW2DKVABWCdGEx036xWkpO9G+b9EXOBfw+LdrbHJzcpOvMhPoYJArxHtLj/APuL8qrDO24gwSeqwa1/bD2hz4lzZZgvL3GqCNp7/avJYm4XJLGSTqTrv1NTxxdJy7ouEN2xdbtthBDpPUEMNJ7x96evYlytsC4hAXZwBIzNBMiPrSjcFJy5HDZugnQxMev9ulJ4xCFUdRmHxDGiTaZrimTjrVxnZmBIM6jVY1iI0ArOu2IG+s/sKbUeGJLENqCokEaaGlrnEm/ND/qAP13rGX1LS9HYp2DNzGCO/cA1fDMVVTcAKdiNT+nrRVe2Xl0IAUEkHT3RAg/Kkb2V9rnX8wj7SKwkr0WlStjR4mIIRY1A3nTaKrkQZi3MO0EGfWlP4ZgGI12Ohn7VZcaQTmG41pKCE2+0GHERJyiBG3b0pXHkz5fehXnBbTtV1OZPMUUgFoqAatmqJFUMv4tdUZa6qoR+kbFi3dDgJk/FcEqJUkIqEkdP8Q7Vl8W4aHv3GW5b1c/nUEa7EEislOLXbZutbLBWZuYFoEtMgjSdPrSXikmTMnr3r1uL4ecZZKX7PMUWjfXh6IwL3kERosu300+tetwXFPGNtN1dTMxmIBK6kelfN7lzU1p8E4kbJZ4nKNpiZ03rP4j4Vzjd2/A6d9no+N8GR/CKKQW5e4AGUA/U/KsLD2cuYMPdtOdR1kgH6it/Ce1dvOU9wAZQ0hhuCTOmkCKJcu2rvNzHxOSQcug8KTlIiZM1yw5OTjWE06/36IfX9Hi7L8x9D9jQs1HTEatsdD0H7UBsSOqD4Ej969dXfRqXvnUeg+wqWUeED1z/APj/AM1XEXEzbMNuoPQeVXuFfCXmI5zuPJexqfQxWdG/SftSb6NHpTqKNYZdj3H3FZ91Dn6HUbEHtWfM1VlxQfBoHuqrbM4B6aE17DhV61aw9q4V1UZyQTJPiC33jb7V5DCY3wHVoYShEgAmS5118hFNXePK+dDmVSxEiNFzeIOXYGfOuOUc2l4FKLY77X4tWvQs8qga9wKVx9+Gw9sbKqH1Z4Yn6gfCk+K3Fe5OeCxXQg6AqDmJruJg57LqVOZUA16qAs+kitopKMV9BqPRrcWE37PYRPp4hH70f24uraxKBYyOkMNCILN3+fwrOv8AH5Vs1pfdCg/1+Uz1adOwrE4rxE3rim5ygACY8pOnqTWCi7TfgcYPyTj7oW/cVkU8xXqPKfWs67fDSNZPWAfdHQiK0uM2lOMIzgSwnTYwPvWabVqdH1ytOmmYTFO3RtHoGpNmdFzZlYFpBiPOoxGLm2s2wT+JqvdiCDpSF7ElwcxmAAPQEUK8/wCGn6m+y1jKb8F4+xbF3GZpaZ86Zw2HRrYzgLr7xIBI7Rv/APldYaW5mIUAT+beBsaWxWMDTyiF0GkGJ6x1rBy2aJKtncZviVVPcyr8TET51kmtDEZTk0Ileh8zShtDo3zFZsLLWrbANvt+4oQxjdTPrrR7KsMwkGVPX40m1sjpT+wg9u+CdV+VTZugHQx60LDESJoVzc0CNG7hQ2qkbUkyEb1OFYg1d2NVQFRUUYWz1iuqhH0wY9wnh5jkOpXpPejjibsiWyRkUyBAkT571mMDNXszI0Ne+nGjko1L/FMwRSqDJ1Agt+o9abTHoc7m2AkqCikgHfrXni5pkXosnzf7D/miSjSSFiPW79uXkMAZygEaHpM7itex7S2bdsWyGN1BI1gcwGu3SBXkRfquIQeMzz5R6VPJxwnSYYWeqxXDii8pV+XmKkSCzaAjfZTWJcuaxTzcR8ZHVFhmysxLCBBckagd53rMuoUbK28jzkHYgilxSavLsEg2Ku87etXxF78G35l//EVm4vEc7ep+9Ext78Kz6Mf9UftRKXX+8FqJZL2jfp/cUOxhmfMwBIXsCdZH7SfhSa3uV/Qf7hT/AAa9yids7fRVrCcrTLqiONXAuXKMsMy6E7CD37k/OkxjWzETOvWD96Fj7oe5bTx86ac7CApO89TsKi7hoxJtJcRuaA8wh+Jrmv5i1HQ3xHFw+qqdF6f0r2q38UtxfDKwwgoQSNwJXWfh/wA0HiGEuteuosMbQBaCIgKskHrSF7OylwhKDLLRoDlG5oyDEZxF1QQDnUgDsYMfCi2kDsC1zkQBjmB7DTSdTSmJ4k0KXQMCq5SynWB0brSnE+Js0D3QAsKBAHKOlRmVTHeLOXxDtK6vMSB270h4TZtp32179qHjsQTdb1H2FLi5+J8TWLkWloZw+HkOXlVA3jWZEADrVrmEXwgS6lQ7TBhtl0AImg3MUyoqhj7pMSdyR+wFAbFHwtYPP1APSsm7L6C4gBFEbMVj0An9/pWYT73/AN6imLmJnLKjbzH2NCLrLaHrsfP0qBNlbh0t/H/caXI0amnylE1I1PT0qPFOVlDDLMwR1oJAWveHp+1CDnT1p9bxLAlUMxtpEdqXuAa8sc2kdBVUKwIufeouRJ0600Et80yNRH70LEPlZguomadCsFbTXSaLaw8zJirWcdlGgEzM1XEYwsIgDX71SoWwBBrqnOaigo+gXb4mrJiNfQH7Ugz1KXNG9P3Feu56McRs40z7x+dNXccRaQzuzb67QOtYbXaZxt2LdoeRPzP/ABUSmrQYjVviBJA5TJ/lX+1Wv8RGZuVDqehHXyNZWFu86/qH3ob39TRmrHier4NjFi4cg2A0LDcx386s9+21w8h0S3HNME+H3HmaxeFYtVRszZcxABIJHKVbp5Vu8FvYVw+d+blA94TlCZYEd1NRKaSsiUTEvYi2WPvjX+k/2o3EHTJZGZhyGOUHdm31pjj/ALPi2ilGLMDBAWCScxnfyj4Vl8UtMosSNBaWYgxJY6xtvUPkvotUy9mwGDBWkmB7rd/IHtTWAs5Ugusg3dOYHS2O4FP8Sx1kqotZAY0gZCAQ8Akx1rzBxb+KVDGCokAyD+GAZqHLVjWxdrBnQqf/AJL/AHrsRYfM0CdTsQfsaTUHNHnVL7HO3qfvXO5Gpp8TR/EaA0QNgf5RQMRiHErLBSFkagGANxQeK3CLrwe32FCxGLcHRm2HU9hUOQ0N4jitz8IZzFsAoDspgbCoxHGn8VrhyszKAcygjVQNtppW/jnkcx90b69POh4vGN/SdBuq9h5VLm0FGlcW2zNOYXJUzpkCZROm80JsRa8T3G0bo2+vWRv6VN7FZc5KqcwQDTyVjt6AfGg4nH+JcE21kGOUEbHcid6luyukLtezFj5bdgIgVXN+Ef1j7GuS6uvKdj1/4o2FsC4jhQdCDqR0Dd4qVsTErh930/c1BPM3xpi7hfw0fUKZAMDcH1oRRcx5u/Q9qBA2P4a/qP2FO4XA23tuxuBWmIPY0M8Pbw1j8xkb6iOlLNaMnUbd6pa7RL2ah4EJOW4pyx170HEcAuKXgg5Rm0Pes8K2mvXvV7t5wX1Ov2rS4+iKl7D3OFXhPKfdDfCiWuHTm8QhDlBAI3mg2+J3BPMfdj4UPiGNa4VLGYWPlT+VbF8z0Vx+HFtyshtBqKA0VQn7VLVJaROldVZrqBnrWeuD8rfCtIPhgcjBj3edj5eVDbho2AYgn3hEfOup8o8H4MlnpjiVyBbHa2PrJrRt2cGCLbG4WOhcRCnpA667/Sl+L4NFchy4yALosjQaa+lR/LbBxozcHc5x5SfkCaB4lOWhYUz4j7Ee53BHfzqgw9g//wBW/wAn/NGYiHu/hr+pvstTgL8OD2k/IE0a7hbQCqbrCJOttuseflUWMPZUz4/Qj3G6gj96nMZ6JPa5bgtpiFGRhLlRBY6hZgjTr8a0cXcwvhsyZRCD3iQwGSVAE7EzpXkL3DLbKD445RB5H06g+kGi4zBBnCC8qyqaFW2VRzExoI1oy3oyxQjirsAkbZkK+WjGPgaSwtyG+Df7TWljMLaMqt+3AIgw4kKMs7dd6VtYBAf8e1sR+bqCO1ZyZquhK1eOYeoqt28czep+9amA4CrNLYiyqKQSxLd9gMupPal8ZwTLcI8ayddCH0IOoI06iKzy8FV5A8WvHxX9f2FAxV3X4D7CtPF8Fa5ebK9uS2xcAj1nar4rh9oNAKPEAt4oGoAByiNvWpbY0jKvsSRpsq/YURsKzwQpghRPnAp69agqLRQLAzA3EJaBBB203+dDx2EYlRbZYVYnOoOu/X4VOx/KC446+JlXZQsdzyrJNKC6VuyDBzfvTON4c5aRl2X8y9FA71RuHvnmBE/zL/enTJsWtxqZ110+Bq7Ygujk7yu2m0irrw18x0016ii2eHMFcEbgRtQrE2hDxNF6gHbpR7hV3dtE00UAwdNh2q7cNbIIBmTVLvD3VhKnYU6YrQJMQwQwSIIjXbfagE6/CtezgUyAHMCTrpWficKQ/KCRVNOhKSFQdPjV7ran0rjYaNjVrtozsdqEAMOdPSpNwwKjwzppXZDA060wID1Oaq5DVsulMCpNTUZa6mB6BnqpxBiJMVRmoZatmMuh1HrWjxLjl0XWhjpp6x371m4bV19RVca8u3qazexptPQ4eN/+la/y7+e9V/68w9xbaeaqMw9CdRWYTVSajFF5y9mmntFeGhfMOzAN8eYGrD2jvdSpPQlEJHmDGlZM101OK9BnL2bFv2nvgg5pPUkAlh/KxI5l30Pen/aD2oZrrBrdk+6NLYXZRvkifjXmEOo9aa40349z9X20opCydh/+uTo1qyR2yBfqsEVX/rAHuWbSnoYZiPPmJFZk1BNRiis2M4riT3IztMeQH2q9ji7LlACkjSSoYwNt+2vz9KRJqLfvD1pNIWT7s2eO8YuPdugtuxmAAW/URvWPmpnih/GufqP3pSaKoVt9ls1cGqtdQIa4g3MP0r/tFK5qYx/vD9K/YUtQwRbOaPYc5X16D7ilZo+H2f8AT+4oQmD8U9zRFxR1kk/Gl66mgoZtXjDanageO3c1exs3pQTVCL+O3c1e9fOmp2oFXu7CqQEfxDd6uLxy70CiJsaBHeOe9XF4xQKIuxpoCfFNdVaimBtGqmurq1YwuC/xF9aBiPeb1NdXVDACaiorqTGRUV1dUgWs+8vqKPxf/Hu/rP3rq6kLyJ1FdXUhkGote8PWurqhjGOKf41z9R+9K1NdTYkRU11dSGMY7df0r9hSxqa6hiRWj4bZ/wBP9q6uoQMBUGurqBhbHX0oNdXVRJFEue6K6upgCNXt7GurqYFBRE611dTQMrXV1dTA/9k="/>
          <p:cNvSpPr>
            <a:spLocks noChangeAspect="1" noChangeArrowheads="1"/>
          </p:cNvSpPr>
          <p:nvPr/>
        </p:nvSpPr>
        <p:spPr bwMode="auto">
          <a:xfrm>
            <a:off x="155575" y="-1684338"/>
            <a:ext cx="4714875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7414" name="Picture 6" descr="http://www.primium.fi/images/financ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133600"/>
            <a:ext cx="2146610" cy="1600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334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MODEL</a:t>
            </a:r>
            <a:endParaRPr lang="hr-H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12954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We have a network: each node can be </a:t>
            </a:r>
            <a:r>
              <a:rPr lang="hr-HR" sz="2000" b="1" dirty="0" smtClean="0"/>
              <a:t>active</a:t>
            </a:r>
            <a:r>
              <a:rPr lang="hr-HR" sz="2000" dirty="0" smtClean="0"/>
              <a:t> or </a:t>
            </a:r>
            <a:r>
              <a:rPr lang="hr-HR" sz="2000" b="1" dirty="0" smtClean="0"/>
              <a:t>failed</a:t>
            </a:r>
            <a:r>
              <a:rPr lang="hr-HR" sz="2000" dirty="0" smtClean="0"/>
              <a:t>.</a:t>
            </a:r>
            <a:endParaRPr lang="hr-H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90500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We suppose there are </a:t>
            </a:r>
            <a:r>
              <a:rPr lang="hr-HR" b="1" dirty="0" smtClean="0"/>
              <a:t>TWO possible reasons for the nodes’ failures</a:t>
            </a:r>
            <a:r>
              <a:rPr lang="hr-HR" dirty="0" smtClean="0"/>
              <a:t>:</a:t>
            </a:r>
          </a:p>
          <a:p>
            <a:r>
              <a:rPr lang="hr-HR" dirty="0" smtClean="0"/>
              <a:t>INTERNAL and EXTERNAL. </a:t>
            </a:r>
          </a:p>
          <a:p>
            <a:endParaRPr lang="hr-HR" dirty="0" smtClean="0"/>
          </a:p>
          <a:p>
            <a:r>
              <a:rPr lang="hr-HR" b="1" dirty="0" smtClean="0"/>
              <a:t>INTERNAL failure</a:t>
            </a:r>
            <a:r>
              <a:rPr lang="hr-HR" dirty="0" smtClean="0"/>
              <a:t>: intrinsic reasons inside a node</a:t>
            </a:r>
          </a:p>
          <a:p>
            <a:endParaRPr lang="hr-HR" b="1" dirty="0" smtClean="0"/>
          </a:p>
          <a:p>
            <a:r>
              <a:rPr lang="hr-HR" b="1" dirty="0" smtClean="0"/>
              <a:t>EXTERNAL failure</a:t>
            </a:r>
            <a:r>
              <a:rPr lang="hr-HR" dirty="0" smtClean="0"/>
              <a:t>: damage “imported” from neighbors</a:t>
            </a:r>
          </a:p>
          <a:p>
            <a:endParaRPr lang="hr-HR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33400" y="50292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RECOVERY</a:t>
            </a:r>
            <a:r>
              <a:rPr lang="hr-HR" dirty="0" smtClean="0"/>
              <a:t>: A node can also </a:t>
            </a:r>
            <a:r>
              <a:rPr lang="hr-HR" b="1" dirty="0" smtClean="0"/>
              <a:t>recover</a:t>
            </a:r>
            <a:r>
              <a:rPr lang="hr-HR" dirty="0" smtClean="0"/>
              <a:t> from each kind of failure; suppose there is some </a:t>
            </a:r>
            <a:r>
              <a:rPr lang="hr-HR" b="1" dirty="0" smtClean="0"/>
              <a:t>characteristic time of recovery </a:t>
            </a:r>
            <a:r>
              <a:rPr lang="hr-HR" dirty="0" smtClean="0"/>
              <a:t>from each kind of failure.</a:t>
            </a:r>
            <a:endParaRPr lang="hr-HR" dirty="0"/>
          </a:p>
        </p:txBody>
      </p:sp>
      <p:sp>
        <p:nvSpPr>
          <p:cNvPr id="14" name="Oval 13"/>
          <p:cNvSpPr/>
          <p:nvPr/>
        </p:nvSpPr>
        <p:spPr>
          <a:xfrm>
            <a:off x="6858000" y="3657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/>
          <p:cNvSpPr/>
          <p:nvPr/>
        </p:nvSpPr>
        <p:spPr>
          <a:xfrm>
            <a:off x="7391400" y="44196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Oval 15"/>
          <p:cNvSpPr/>
          <p:nvPr/>
        </p:nvSpPr>
        <p:spPr>
          <a:xfrm>
            <a:off x="7467600" y="28956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Oval 16"/>
          <p:cNvSpPr/>
          <p:nvPr/>
        </p:nvSpPr>
        <p:spPr>
          <a:xfrm>
            <a:off x="8001000" y="37338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val 17"/>
          <p:cNvSpPr/>
          <p:nvPr/>
        </p:nvSpPr>
        <p:spPr>
          <a:xfrm>
            <a:off x="6705600" y="26670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val 18"/>
          <p:cNvSpPr/>
          <p:nvPr/>
        </p:nvSpPr>
        <p:spPr>
          <a:xfrm>
            <a:off x="6019800" y="30480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Oval 19"/>
          <p:cNvSpPr/>
          <p:nvPr/>
        </p:nvSpPr>
        <p:spPr>
          <a:xfrm>
            <a:off x="6248400" y="44958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2" name="Straight Connector 21"/>
          <p:cNvCxnSpPr>
            <a:stCxn id="18" idx="4"/>
            <a:endCxn id="14" idx="0"/>
          </p:cNvCxnSpPr>
          <p:nvPr/>
        </p:nvCxnSpPr>
        <p:spPr>
          <a:xfrm rot="16200000" flipH="1">
            <a:off x="6515100" y="3200400"/>
            <a:ext cx="762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4"/>
            <a:endCxn id="14" idx="7"/>
          </p:cNvCxnSpPr>
          <p:nvPr/>
        </p:nvCxnSpPr>
        <p:spPr>
          <a:xfrm rot="5400000">
            <a:off x="7034072" y="3143250"/>
            <a:ext cx="566878" cy="52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5"/>
            <a:endCxn id="14" idx="1"/>
          </p:cNvCxnSpPr>
          <p:nvPr/>
        </p:nvCxnSpPr>
        <p:spPr>
          <a:xfrm rot="16200000" flipH="1">
            <a:off x="6329222" y="3128822"/>
            <a:ext cx="447956" cy="676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7"/>
            <a:endCxn id="14" idx="3"/>
          </p:cNvCxnSpPr>
          <p:nvPr/>
        </p:nvCxnSpPr>
        <p:spPr>
          <a:xfrm rot="5400000" flipH="1" flipV="1">
            <a:off x="6329222" y="3967022"/>
            <a:ext cx="676556" cy="447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5" idx="1"/>
            <a:endCxn id="14" idx="5"/>
          </p:cNvCxnSpPr>
          <p:nvPr/>
        </p:nvCxnSpPr>
        <p:spPr>
          <a:xfrm rot="16200000" flipV="1">
            <a:off x="6938822" y="3967022"/>
            <a:ext cx="600356" cy="371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4" idx="6"/>
          </p:cNvCxnSpPr>
          <p:nvPr/>
        </p:nvCxnSpPr>
        <p:spPr>
          <a:xfrm rot="10800000">
            <a:off x="7086600" y="3771900"/>
            <a:ext cx="914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6" idx="7"/>
          </p:cNvCxnSpPr>
          <p:nvPr/>
        </p:nvCxnSpPr>
        <p:spPr>
          <a:xfrm rot="5400000" flipH="1" flipV="1">
            <a:off x="7815122" y="2438400"/>
            <a:ext cx="338278" cy="643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0"/>
          </p:cNvCxnSpPr>
          <p:nvPr/>
        </p:nvCxnSpPr>
        <p:spPr>
          <a:xfrm rot="5400000" flipH="1" flipV="1">
            <a:off x="7334250" y="2609850"/>
            <a:ext cx="533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6"/>
          </p:cNvCxnSpPr>
          <p:nvPr/>
        </p:nvCxnSpPr>
        <p:spPr>
          <a:xfrm>
            <a:off x="8229600" y="3848100"/>
            <a:ext cx="3810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5"/>
          </p:cNvCxnSpPr>
          <p:nvPr/>
        </p:nvCxnSpPr>
        <p:spPr>
          <a:xfrm rot="16200000" flipH="1">
            <a:off x="7662722" y="4538522"/>
            <a:ext cx="262078" cy="414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5" idx="6"/>
          </p:cNvCxnSpPr>
          <p:nvPr/>
        </p:nvCxnSpPr>
        <p:spPr>
          <a:xfrm flipV="1">
            <a:off x="7620000" y="4419600"/>
            <a:ext cx="6096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>
            <a:off x="5029200" y="2971800"/>
            <a:ext cx="1752600" cy="7620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>
            <a:off x="5863543" y="2580904"/>
            <a:ext cx="2605208" cy="2342788"/>
          </a:xfrm>
          <a:custGeom>
            <a:avLst/>
            <a:gdLst>
              <a:gd name="connsiteX0" fmla="*/ 495054 w 2605208"/>
              <a:gd name="connsiteY0" fmla="*/ 809410 h 2342788"/>
              <a:gd name="connsiteX1" fmla="*/ 551325 w 2605208"/>
              <a:gd name="connsiteY1" fmla="*/ 795342 h 2342788"/>
              <a:gd name="connsiteX2" fmla="*/ 635731 w 2605208"/>
              <a:gd name="connsiteY2" fmla="*/ 767207 h 2342788"/>
              <a:gd name="connsiteX3" fmla="*/ 677934 w 2605208"/>
              <a:gd name="connsiteY3" fmla="*/ 753139 h 2342788"/>
              <a:gd name="connsiteX4" fmla="*/ 860814 w 2605208"/>
              <a:gd name="connsiteY4" fmla="*/ 710936 h 2342788"/>
              <a:gd name="connsiteX5" fmla="*/ 1142168 w 2605208"/>
              <a:gd name="connsiteY5" fmla="*/ 725004 h 2342788"/>
              <a:gd name="connsiteX6" fmla="*/ 1282845 w 2605208"/>
              <a:gd name="connsiteY6" fmla="*/ 753139 h 2342788"/>
              <a:gd name="connsiteX7" fmla="*/ 1325048 w 2605208"/>
              <a:gd name="connsiteY7" fmla="*/ 781274 h 2342788"/>
              <a:gd name="connsiteX8" fmla="*/ 1381319 w 2605208"/>
              <a:gd name="connsiteY8" fmla="*/ 837545 h 2342788"/>
              <a:gd name="connsiteX9" fmla="*/ 1409454 w 2605208"/>
              <a:gd name="connsiteY9" fmla="*/ 865681 h 2342788"/>
              <a:gd name="connsiteX10" fmla="*/ 1507928 w 2605208"/>
              <a:gd name="connsiteY10" fmla="*/ 936019 h 2342788"/>
              <a:gd name="connsiteX11" fmla="*/ 1564199 w 2605208"/>
              <a:gd name="connsiteY11" fmla="*/ 1020425 h 2342788"/>
              <a:gd name="connsiteX12" fmla="*/ 1578266 w 2605208"/>
              <a:gd name="connsiteY12" fmla="*/ 1062628 h 2342788"/>
              <a:gd name="connsiteX13" fmla="*/ 1606402 w 2605208"/>
              <a:gd name="connsiteY13" fmla="*/ 1090764 h 2342788"/>
              <a:gd name="connsiteX14" fmla="*/ 1634537 w 2605208"/>
              <a:gd name="connsiteY14" fmla="*/ 1175170 h 2342788"/>
              <a:gd name="connsiteX15" fmla="*/ 1648605 w 2605208"/>
              <a:gd name="connsiteY15" fmla="*/ 1217373 h 2342788"/>
              <a:gd name="connsiteX16" fmla="*/ 1620469 w 2605208"/>
              <a:gd name="connsiteY16" fmla="*/ 1484659 h 2342788"/>
              <a:gd name="connsiteX17" fmla="*/ 1564199 w 2605208"/>
              <a:gd name="connsiteY17" fmla="*/ 1554998 h 2342788"/>
              <a:gd name="connsiteX18" fmla="*/ 1479792 w 2605208"/>
              <a:gd name="connsiteY18" fmla="*/ 1611268 h 2342788"/>
              <a:gd name="connsiteX19" fmla="*/ 1437589 w 2605208"/>
              <a:gd name="connsiteY19" fmla="*/ 1625336 h 2342788"/>
              <a:gd name="connsiteX20" fmla="*/ 1339115 w 2605208"/>
              <a:gd name="connsiteY20" fmla="*/ 1667539 h 2342788"/>
              <a:gd name="connsiteX21" fmla="*/ 1254709 w 2605208"/>
              <a:gd name="connsiteY21" fmla="*/ 1695674 h 2342788"/>
              <a:gd name="connsiteX22" fmla="*/ 1114032 w 2605208"/>
              <a:gd name="connsiteY22" fmla="*/ 1723810 h 2342788"/>
              <a:gd name="connsiteX23" fmla="*/ 1015559 w 2605208"/>
              <a:gd name="connsiteY23" fmla="*/ 1751945 h 2342788"/>
              <a:gd name="connsiteX24" fmla="*/ 931152 w 2605208"/>
              <a:gd name="connsiteY24" fmla="*/ 1766013 h 2342788"/>
              <a:gd name="connsiteX25" fmla="*/ 860814 w 2605208"/>
              <a:gd name="connsiteY25" fmla="*/ 1780081 h 2342788"/>
              <a:gd name="connsiteX26" fmla="*/ 677934 w 2605208"/>
              <a:gd name="connsiteY26" fmla="*/ 1808216 h 2342788"/>
              <a:gd name="connsiteX27" fmla="*/ 635731 w 2605208"/>
              <a:gd name="connsiteY27" fmla="*/ 1822284 h 2342788"/>
              <a:gd name="connsiteX28" fmla="*/ 551325 w 2605208"/>
              <a:gd name="connsiteY28" fmla="*/ 1836351 h 2342788"/>
              <a:gd name="connsiteX29" fmla="*/ 509122 w 2605208"/>
              <a:gd name="connsiteY29" fmla="*/ 1850419 h 2342788"/>
              <a:gd name="connsiteX30" fmla="*/ 396580 w 2605208"/>
              <a:gd name="connsiteY30" fmla="*/ 1878554 h 2342788"/>
              <a:gd name="connsiteX31" fmla="*/ 312174 w 2605208"/>
              <a:gd name="connsiteY31" fmla="*/ 1906690 h 2342788"/>
              <a:gd name="connsiteX32" fmla="*/ 255903 w 2605208"/>
              <a:gd name="connsiteY32" fmla="*/ 1934825 h 2342788"/>
              <a:gd name="connsiteX33" fmla="*/ 199632 w 2605208"/>
              <a:gd name="connsiteY33" fmla="*/ 2005164 h 2342788"/>
              <a:gd name="connsiteX34" fmla="*/ 213700 w 2605208"/>
              <a:gd name="connsiteY34" fmla="*/ 2075502 h 2342788"/>
              <a:gd name="connsiteX35" fmla="*/ 227768 w 2605208"/>
              <a:gd name="connsiteY35" fmla="*/ 2117705 h 2342788"/>
              <a:gd name="connsiteX36" fmla="*/ 312174 w 2605208"/>
              <a:gd name="connsiteY36" fmla="*/ 2173976 h 2342788"/>
              <a:gd name="connsiteX37" fmla="*/ 354377 w 2605208"/>
              <a:gd name="connsiteY37" fmla="*/ 2202111 h 2342788"/>
              <a:gd name="connsiteX38" fmla="*/ 382512 w 2605208"/>
              <a:gd name="connsiteY38" fmla="*/ 2230247 h 2342788"/>
              <a:gd name="connsiteX39" fmla="*/ 523189 w 2605208"/>
              <a:gd name="connsiteY39" fmla="*/ 2272450 h 2342788"/>
              <a:gd name="connsiteX40" fmla="*/ 621663 w 2605208"/>
              <a:gd name="connsiteY40" fmla="*/ 2314653 h 2342788"/>
              <a:gd name="connsiteX41" fmla="*/ 790475 w 2605208"/>
              <a:gd name="connsiteY41" fmla="*/ 2342788 h 2342788"/>
              <a:gd name="connsiteX42" fmla="*/ 1226574 w 2605208"/>
              <a:gd name="connsiteY42" fmla="*/ 2328721 h 2342788"/>
              <a:gd name="connsiteX43" fmla="*/ 1268777 w 2605208"/>
              <a:gd name="connsiteY43" fmla="*/ 2314653 h 2342788"/>
              <a:gd name="connsiteX44" fmla="*/ 1325048 w 2605208"/>
              <a:gd name="connsiteY44" fmla="*/ 2300585 h 2342788"/>
              <a:gd name="connsiteX45" fmla="*/ 1395386 w 2605208"/>
              <a:gd name="connsiteY45" fmla="*/ 2286518 h 2342788"/>
              <a:gd name="connsiteX46" fmla="*/ 1578266 w 2605208"/>
              <a:gd name="connsiteY46" fmla="*/ 2258382 h 2342788"/>
              <a:gd name="connsiteX47" fmla="*/ 1634537 w 2605208"/>
              <a:gd name="connsiteY47" fmla="*/ 2244314 h 2342788"/>
              <a:gd name="connsiteX48" fmla="*/ 1789282 w 2605208"/>
              <a:gd name="connsiteY48" fmla="*/ 2202111 h 2342788"/>
              <a:gd name="connsiteX49" fmla="*/ 1789282 w 2605208"/>
              <a:gd name="connsiteY49" fmla="*/ 2202111 h 2342788"/>
              <a:gd name="connsiteX50" fmla="*/ 1887755 w 2605208"/>
              <a:gd name="connsiteY50" fmla="*/ 2173976 h 2342788"/>
              <a:gd name="connsiteX51" fmla="*/ 1929959 w 2605208"/>
              <a:gd name="connsiteY51" fmla="*/ 2145841 h 2342788"/>
              <a:gd name="connsiteX52" fmla="*/ 1972162 w 2605208"/>
              <a:gd name="connsiteY52" fmla="*/ 2131773 h 2342788"/>
              <a:gd name="connsiteX53" fmla="*/ 2014365 w 2605208"/>
              <a:gd name="connsiteY53" fmla="*/ 2103638 h 2342788"/>
              <a:gd name="connsiteX54" fmla="*/ 2070635 w 2605208"/>
              <a:gd name="connsiteY54" fmla="*/ 2075502 h 2342788"/>
              <a:gd name="connsiteX55" fmla="*/ 2112839 w 2605208"/>
              <a:gd name="connsiteY55" fmla="*/ 2047367 h 2342788"/>
              <a:gd name="connsiteX56" fmla="*/ 2197245 w 2605208"/>
              <a:gd name="connsiteY56" fmla="*/ 2019231 h 2342788"/>
              <a:gd name="connsiteX57" fmla="*/ 2295719 w 2605208"/>
              <a:gd name="connsiteY57" fmla="*/ 1962961 h 2342788"/>
              <a:gd name="connsiteX58" fmla="*/ 2380125 w 2605208"/>
              <a:gd name="connsiteY58" fmla="*/ 1906690 h 2342788"/>
              <a:gd name="connsiteX59" fmla="*/ 2408260 w 2605208"/>
              <a:gd name="connsiteY59" fmla="*/ 1878554 h 2342788"/>
              <a:gd name="connsiteX60" fmla="*/ 2478599 w 2605208"/>
              <a:gd name="connsiteY60" fmla="*/ 1822284 h 2342788"/>
              <a:gd name="connsiteX61" fmla="*/ 2492666 w 2605208"/>
              <a:gd name="connsiteY61" fmla="*/ 1780081 h 2342788"/>
              <a:gd name="connsiteX62" fmla="*/ 2534869 w 2605208"/>
              <a:gd name="connsiteY62" fmla="*/ 1737878 h 2342788"/>
              <a:gd name="connsiteX63" fmla="*/ 2563005 w 2605208"/>
              <a:gd name="connsiteY63" fmla="*/ 1695674 h 2342788"/>
              <a:gd name="connsiteX64" fmla="*/ 2577072 w 2605208"/>
              <a:gd name="connsiteY64" fmla="*/ 1653471 h 2342788"/>
              <a:gd name="connsiteX65" fmla="*/ 2605208 w 2605208"/>
              <a:gd name="connsiteY65" fmla="*/ 1386185 h 2342788"/>
              <a:gd name="connsiteX66" fmla="*/ 2591140 w 2605208"/>
              <a:gd name="connsiteY66" fmla="*/ 1006358 h 2342788"/>
              <a:gd name="connsiteX67" fmla="*/ 2577072 w 2605208"/>
              <a:gd name="connsiteY67" fmla="*/ 964154 h 2342788"/>
              <a:gd name="connsiteX68" fmla="*/ 2548937 w 2605208"/>
              <a:gd name="connsiteY68" fmla="*/ 865681 h 2342788"/>
              <a:gd name="connsiteX69" fmla="*/ 2520802 w 2605208"/>
              <a:gd name="connsiteY69" fmla="*/ 823478 h 2342788"/>
              <a:gd name="connsiteX70" fmla="*/ 2478599 w 2605208"/>
              <a:gd name="connsiteY70" fmla="*/ 725004 h 2342788"/>
              <a:gd name="connsiteX71" fmla="*/ 2408260 w 2605208"/>
              <a:gd name="connsiteY71" fmla="*/ 654665 h 2342788"/>
              <a:gd name="connsiteX72" fmla="*/ 2380125 w 2605208"/>
              <a:gd name="connsiteY72" fmla="*/ 612462 h 2342788"/>
              <a:gd name="connsiteX73" fmla="*/ 2295719 w 2605208"/>
              <a:gd name="connsiteY73" fmla="*/ 528056 h 2342788"/>
              <a:gd name="connsiteX74" fmla="*/ 2239448 w 2605208"/>
              <a:gd name="connsiteY74" fmla="*/ 471785 h 2342788"/>
              <a:gd name="connsiteX75" fmla="*/ 2183177 w 2605208"/>
              <a:gd name="connsiteY75" fmla="*/ 401447 h 2342788"/>
              <a:gd name="connsiteX76" fmla="*/ 2112839 w 2605208"/>
              <a:gd name="connsiteY76" fmla="*/ 331108 h 2342788"/>
              <a:gd name="connsiteX77" fmla="*/ 2084703 w 2605208"/>
              <a:gd name="connsiteY77" fmla="*/ 302973 h 2342788"/>
              <a:gd name="connsiteX78" fmla="*/ 2000297 w 2605208"/>
              <a:gd name="connsiteY78" fmla="*/ 260770 h 2342788"/>
              <a:gd name="connsiteX79" fmla="*/ 1944026 w 2605208"/>
              <a:gd name="connsiteY79" fmla="*/ 246702 h 2342788"/>
              <a:gd name="connsiteX80" fmla="*/ 1901823 w 2605208"/>
              <a:gd name="connsiteY80" fmla="*/ 218567 h 2342788"/>
              <a:gd name="connsiteX81" fmla="*/ 1789282 w 2605208"/>
              <a:gd name="connsiteY81" fmla="*/ 190431 h 2342788"/>
              <a:gd name="connsiteX82" fmla="*/ 1747079 w 2605208"/>
              <a:gd name="connsiteY82" fmla="*/ 162296 h 2342788"/>
              <a:gd name="connsiteX83" fmla="*/ 1648605 w 2605208"/>
              <a:gd name="connsiteY83" fmla="*/ 134161 h 2342788"/>
              <a:gd name="connsiteX84" fmla="*/ 1564199 w 2605208"/>
              <a:gd name="connsiteY84" fmla="*/ 106025 h 2342788"/>
              <a:gd name="connsiteX85" fmla="*/ 1521995 w 2605208"/>
              <a:gd name="connsiteY85" fmla="*/ 91958 h 2342788"/>
              <a:gd name="connsiteX86" fmla="*/ 1423522 w 2605208"/>
              <a:gd name="connsiteY86" fmla="*/ 63822 h 2342788"/>
              <a:gd name="connsiteX87" fmla="*/ 1339115 w 2605208"/>
              <a:gd name="connsiteY87" fmla="*/ 49754 h 2342788"/>
              <a:gd name="connsiteX88" fmla="*/ 888949 w 2605208"/>
              <a:gd name="connsiteY88" fmla="*/ 35687 h 2342788"/>
              <a:gd name="connsiteX89" fmla="*/ 368445 w 2605208"/>
              <a:gd name="connsiteY89" fmla="*/ 63822 h 2342788"/>
              <a:gd name="connsiteX90" fmla="*/ 298106 w 2605208"/>
              <a:gd name="connsiteY90" fmla="*/ 91958 h 2342788"/>
              <a:gd name="connsiteX91" fmla="*/ 213700 w 2605208"/>
              <a:gd name="connsiteY91" fmla="*/ 120093 h 2342788"/>
              <a:gd name="connsiteX92" fmla="*/ 129294 w 2605208"/>
              <a:gd name="connsiteY92" fmla="*/ 176364 h 2342788"/>
              <a:gd name="connsiteX93" fmla="*/ 101159 w 2605208"/>
              <a:gd name="connsiteY93" fmla="*/ 218567 h 2342788"/>
              <a:gd name="connsiteX94" fmla="*/ 73023 w 2605208"/>
              <a:gd name="connsiteY94" fmla="*/ 246702 h 2342788"/>
              <a:gd name="connsiteX95" fmla="*/ 30820 w 2605208"/>
              <a:gd name="connsiteY95" fmla="*/ 317041 h 2342788"/>
              <a:gd name="connsiteX96" fmla="*/ 2685 w 2605208"/>
              <a:gd name="connsiteY96" fmla="*/ 401447 h 2342788"/>
              <a:gd name="connsiteX97" fmla="*/ 30820 w 2605208"/>
              <a:gd name="connsiteY97" fmla="*/ 598394 h 2342788"/>
              <a:gd name="connsiteX98" fmla="*/ 87091 w 2605208"/>
              <a:gd name="connsiteY98" fmla="*/ 668733 h 2342788"/>
              <a:gd name="connsiteX99" fmla="*/ 143362 w 2605208"/>
              <a:gd name="connsiteY99" fmla="*/ 739071 h 2342788"/>
              <a:gd name="connsiteX100" fmla="*/ 241835 w 2605208"/>
              <a:gd name="connsiteY100" fmla="*/ 767207 h 2342788"/>
              <a:gd name="connsiteX101" fmla="*/ 269971 w 2605208"/>
              <a:gd name="connsiteY101" fmla="*/ 795342 h 2342788"/>
              <a:gd name="connsiteX102" fmla="*/ 495054 w 2605208"/>
              <a:gd name="connsiteY102" fmla="*/ 809410 h 234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605208" h="2342788">
                <a:moveTo>
                  <a:pt x="495054" y="809410"/>
                </a:moveTo>
                <a:cubicBezTo>
                  <a:pt x="541946" y="809410"/>
                  <a:pt x="532806" y="800898"/>
                  <a:pt x="551325" y="795342"/>
                </a:cubicBezTo>
                <a:cubicBezTo>
                  <a:pt x="579731" y="786820"/>
                  <a:pt x="607596" y="776585"/>
                  <a:pt x="635731" y="767207"/>
                </a:cubicBezTo>
                <a:cubicBezTo>
                  <a:pt x="649799" y="762518"/>
                  <a:pt x="663548" y="756735"/>
                  <a:pt x="677934" y="753139"/>
                </a:cubicBezTo>
                <a:cubicBezTo>
                  <a:pt x="813672" y="719205"/>
                  <a:pt x="752558" y="732588"/>
                  <a:pt x="860814" y="710936"/>
                </a:cubicBezTo>
                <a:cubicBezTo>
                  <a:pt x="954599" y="715625"/>
                  <a:pt x="1048732" y="715660"/>
                  <a:pt x="1142168" y="725004"/>
                </a:cubicBezTo>
                <a:cubicBezTo>
                  <a:pt x="1189752" y="729762"/>
                  <a:pt x="1282845" y="753139"/>
                  <a:pt x="1282845" y="753139"/>
                </a:cubicBezTo>
                <a:cubicBezTo>
                  <a:pt x="1296913" y="762517"/>
                  <a:pt x="1312211" y="770271"/>
                  <a:pt x="1325048" y="781274"/>
                </a:cubicBezTo>
                <a:cubicBezTo>
                  <a:pt x="1345188" y="798537"/>
                  <a:pt x="1362562" y="818788"/>
                  <a:pt x="1381319" y="837545"/>
                </a:cubicBezTo>
                <a:cubicBezTo>
                  <a:pt x="1390697" y="846924"/>
                  <a:pt x="1398843" y="857723"/>
                  <a:pt x="1409454" y="865681"/>
                </a:cubicBezTo>
                <a:cubicBezTo>
                  <a:pt x="1479251" y="918028"/>
                  <a:pt x="1446217" y="894878"/>
                  <a:pt x="1507928" y="936019"/>
                </a:cubicBezTo>
                <a:cubicBezTo>
                  <a:pt x="1540234" y="1065250"/>
                  <a:pt x="1493544" y="932107"/>
                  <a:pt x="1564199" y="1020425"/>
                </a:cubicBezTo>
                <a:cubicBezTo>
                  <a:pt x="1573462" y="1032004"/>
                  <a:pt x="1570637" y="1049913"/>
                  <a:pt x="1578266" y="1062628"/>
                </a:cubicBezTo>
                <a:cubicBezTo>
                  <a:pt x="1585090" y="1074001"/>
                  <a:pt x="1597023" y="1081385"/>
                  <a:pt x="1606402" y="1090764"/>
                </a:cubicBezTo>
                <a:lnTo>
                  <a:pt x="1634537" y="1175170"/>
                </a:lnTo>
                <a:lnTo>
                  <a:pt x="1648605" y="1217373"/>
                </a:lnTo>
                <a:cubicBezTo>
                  <a:pt x="1647314" y="1238032"/>
                  <a:pt x="1655607" y="1414383"/>
                  <a:pt x="1620469" y="1484659"/>
                </a:cubicBezTo>
                <a:cubicBezTo>
                  <a:pt x="1609396" y="1506806"/>
                  <a:pt x="1585133" y="1539297"/>
                  <a:pt x="1564199" y="1554998"/>
                </a:cubicBezTo>
                <a:cubicBezTo>
                  <a:pt x="1537147" y="1575287"/>
                  <a:pt x="1511871" y="1600575"/>
                  <a:pt x="1479792" y="1611268"/>
                </a:cubicBezTo>
                <a:cubicBezTo>
                  <a:pt x="1465724" y="1615957"/>
                  <a:pt x="1450852" y="1618704"/>
                  <a:pt x="1437589" y="1625336"/>
                </a:cubicBezTo>
                <a:cubicBezTo>
                  <a:pt x="1314840" y="1686710"/>
                  <a:pt x="1485500" y="1623624"/>
                  <a:pt x="1339115" y="1667539"/>
                </a:cubicBezTo>
                <a:cubicBezTo>
                  <a:pt x="1310709" y="1676061"/>
                  <a:pt x="1283790" y="1689858"/>
                  <a:pt x="1254709" y="1695674"/>
                </a:cubicBezTo>
                <a:cubicBezTo>
                  <a:pt x="1207817" y="1705053"/>
                  <a:pt x="1159399" y="1708687"/>
                  <a:pt x="1114032" y="1723810"/>
                </a:cubicBezTo>
                <a:cubicBezTo>
                  <a:pt x="1073805" y="1737219"/>
                  <a:pt x="1059724" y="1743112"/>
                  <a:pt x="1015559" y="1751945"/>
                </a:cubicBezTo>
                <a:cubicBezTo>
                  <a:pt x="987589" y="1757539"/>
                  <a:pt x="959216" y="1760910"/>
                  <a:pt x="931152" y="1766013"/>
                </a:cubicBezTo>
                <a:cubicBezTo>
                  <a:pt x="907627" y="1770290"/>
                  <a:pt x="884399" y="1776150"/>
                  <a:pt x="860814" y="1780081"/>
                </a:cubicBezTo>
                <a:cubicBezTo>
                  <a:pt x="815920" y="1787563"/>
                  <a:pt x="724665" y="1797831"/>
                  <a:pt x="677934" y="1808216"/>
                </a:cubicBezTo>
                <a:cubicBezTo>
                  <a:pt x="663458" y="1811433"/>
                  <a:pt x="650207" y="1819067"/>
                  <a:pt x="635731" y="1822284"/>
                </a:cubicBezTo>
                <a:cubicBezTo>
                  <a:pt x="607887" y="1828472"/>
                  <a:pt x="579460" y="1831662"/>
                  <a:pt x="551325" y="1836351"/>
                </a:cubicBezTo>
                <a:cubicBezTo>
                  <a:pt x="537257" y="1841040"/>
                  <a:pt x="523428" y="1846517"/>
                  <a:pt x="509122" y="1850419"/>
                </a:cubicBezTo>
                <a:cubicBezTo>
                  <a:pt x="471816" y="1860593"/>
                  <a:pt x="433264" y="1866326"/>
                  <a:pt x="396580" y="1878554"/>
                </a:cubicBezTo>
                <a:cubicBezTo>
                  <a:pt x="368445" y="1887933"/>
                  <a:pt x="338700" y="1893427"/>
                  <a:pt x="312174" y="1906690"/>
                </a:cubicBezTo>
                <a:lnTo>
                  <a:pt x="255903" y="1934825"/>
                </a:lnTo>
                <a:cubicBezTo>
                  <a:pt x="241667" y="1949061"/>
                  <a:pt x="202167" y="1984885"/>
                  <a:pt x="199632" y="2005164"/>
                </a:cubicBezTo>
                <a:cubicBezTo>
                  <a:pt x="196666" y="2028890"/>
                  <a:pt x="207901" y="2052306"/>
                  <a:pt x="213700" y="2075502"/>
                </a:cubicBezTo>
                <a:cubicBezTo>
                  <a:pt x="217297" y="2089888"/>
                  <a:pt x="217283" y="2107220"/>
                  <a:pt x="227768" y="2117705"/>
                </a:cubicBezTo>
                <a:cubicBezTo>
                  <a:pt x="251678" y="2141615"/>
                  <a:pt x="284039" y="2155219"/>
                  <a:pt x="312174" y="2173976"/>
                </a:cubicBezTo>
                <a:cubicBezTo>
                  <a:pt x="326242" y="2183354"/>
                  <a:pt x="342422" y="2190156"/>
                  <a:pt x="354377" y="2202111"/>
                </a:cubicBezTo>
                <a:cubicBezTo>
                  <a:pt x="363755" y="2211490"/>
                  <a:pt x="370649" y="2224316"/>
                  <a:pt x="382512" y="2230247"/>
                </a:cubicBezTo>
                <a:cubicBezTo>
                  <a:pt x="416756" y="2247369"/>
                  <a:pt x="482806" y="2262354"/>
                  <a:pt x="523189" y="2272450"/>
                </a:cubicBezTo>
                <a:cubicBezTo>
                  <a:pt x="573189" y="2305783"/>
                  <a:pt x="558470" y="2302804"/>
                  <a:pt x="621663" y="2314653"/>
                </a:cubicBezTo>
                <a:cubicBezTo>
                  <a:pt x="677733" y="2325166"/>
                  <a:pt x="790475" y="2342788"/>
                  <a:pt x="790475" y="2342788"/>
                </a:cubicBezTo>
                <a:cubicBezTo>
                  <a:pt x="935841" y="2338099"/>
                  <a:pt x="1081383" y="2337262"/>
                  <a:pt x="1226574" y="2328721"/>
                </a:cubicBezTo>
                <a:cubicBezTo>
                  <a:pt x="1241377" y="2327850"/>
                  <a:pt x="1254519" y="2318727"/>
                  <a:pt x="1268777" y="2314653"/>
                </a:cubicBezTo>
                <a:cubicBezTo>
                  <a:pt x="1287367" y="2309341"/>
                  <a:pt x="1306174" y="2304779"/>
                  <a:pt x="1325048" y="2300585"/>
                </a:cubicBezTo>
                <a:cubicBezTo>
                  <a:pt x="1348389" y="2295398"/>
                  <a:pt x="1371801" y="2290449"/>
                  <a:pt x="1395386" y="2286518"/>
                </a:cubicBezTo>
                <a:cubicBezTo>
                  <a:pt x="1476452" y="2273007"/>
                  <a:pt x="1500418" y="2273952"/>
                  <a:pt x="1578266" y="2258382"/>
                </a:cubicBezTo>
                <a:cubicBezTo>
                  <a:pt x="1597225" y="2254590"/>
                  <a:pt x="1615663" y="2248508"/>
                  <a:pt x="1634537" y="2244314"/>
                </a:cubicBezTo>
                <a:cubicBezTo>
                  <a:pt x="1753845" y="2217801"/>
                  <a:pt x="1657523" y="2246031"/>
                  <a:pt x="1789282" y="2202111"/>
                </a:cubicBezTo>
                <a:lnTo>
                  <a:pt x="1789282" y="2202111"/>
                </a:lnTo>
                <a:cubicBezTo>
                  <a:pt x="1807317" y="2197602"/>
                  <a:pt x="1867570" y="2184069"/>
                  <a:pt x="1887755" y="2173976"/>
                </a:cubicBezTo>
                <a:cubicBezTo>
                  <a:pt x="1902878" y="2166415"/>
                  <a:pt x="1914836" y="2153402"/>
                  <a:pt x="1929959" y="2145841"/>
                </a:cubicBezTo>
                <a:cubicBezTo>
                  <a:pt x="1943222" y="2139209"/>
                  <a:pt x="1958899" y="2138405"/>
                  <a:pt x="1972162" y="2131773"/>
                </a:cubicBezTo>
                <a:cubicBezTo>
                  <a:pt x="1987284" y="2124212"/>
                  <a:pt x="1999686" y="2112026"/>
                  <a:pt x="2014365" y="2103638"/>
                </a:cubicBezTo>
                <a:cubicBezTo>
                  <a:pt x="2032573" y="2093233"/>
                  <a:pt x="2052427" y="2085906"/>
                  <a:pt x="2070635" y="2075502"/>
                </a:cubicBezTo>
                <a:cubicBezTo>
                  <a:pt x="2085315" y="2067114"/>
                  <a:pt x="2097389" y="2054234"/>
                  <a:pt x="2112839" y="2047367"/>
                </a:cubicBezTo>
                <a:cubicBezTo>
                  <a:pt x="2139940" y="2035322"/>
                  <a:pt x="2172569" y="2035682"/>
                  <a:pt x="2197245" y="2019231"/>
                </a:cubicBezTo>
                <a:cubicBezTo>
                  <a:pt x="2256897" y="1979464"/>
                  <a:pt x="2224326" y="1998657"/>
                  <a:pt x="2295719" y="1962961"/>
                </a:cubicBezTo>
                <a:cubicBezTo>
                  <a:pt x="2360228" y="1898450"/>
                  <a:pt x="2277925" y="1974824"/>
                  <a:pt x="2380125" y="1906690"/>
                </a:cubicBezTo>
                <a:cubicBezTo>
                  <a:pt x="2391161" y="1899333"/>
                  <a:pt x="2397903" y="1886840"/>
                  <a:pt x="2408260" y="1878554"/>
                </a:cubicBezTo>
                <a:cubicBezTo>
                  <a:pt x="2497003" y="1807559"/>
                  <a:pt x="2410655" y="1890225"/>
                  <a:pt x="2478599" y="1822284"/>
                </a:cubicBezTo>
                <a:cubicBezTo>
                  <a:pt x="2483288" y="1808216"/>
                  <a:pt x="2484441" y="1792419"/>
                  <a:pt x="2492666" y="1780081"/>
                </a:cubicBezTo>
                <a:cubicBezTo>
                  <a:pt x="2503701" y="1763528"/>
                  <a:pt x="2522133" y="1753162"/>
                  <a:pt x="2534869" y="1737878"/>
                </a:cubicBezTo>
                <a:cubicBezTo>
                  <a:pt x="2545693" y="1724889"/>
                  <a:pt x="2553626" y="1709742"/>
                  <a:pt x="2563005" y="1695674"/>
                </a:cubicBezTo>
                <a:cubicBezTo>
                  <a:pt x="2567694" y="1681606"/>
                  <a:pt x="2573476" y="1667857"/>
                  <a:pt x="2577072" y="1653471"/>
                </a:cubicBezTo>
                <a:cubicBezTo>
                  <a:pt x="2601351" y="1556355"/>
                  <a:pt x="2596861" y="1503042"/>
                  <a:pt x="2605208" y="1386185"/>
                </a:cubicBezTo>
                <a:cubicBezTo>
                  <a:pt x="2600519" y="1259576"/>
                  <a:pt x="2599568" y="1132773"/>
                  <a:pt x="2591140" y="1006358"/>
                </a:cubicBezTo>
                <a:cubicBezTo>
                  <a:pt x="2590154" y="991562"/>
                  <a:pt x="2581146" y="978412"/>
                  <a:pt x="2577072" y="964154"/>
                </a:cubicBezTo>
                <a:cubicBezTo>
                  <a:pt x="2571061" y="943114"/>
                  <a:pt x="2560182" y="888171"/>
                  <a:pt x="2548937" y="865681"/>
                </a:cubicBezTo>
                <a:cubicBezTo>
                  <a:pt x="2541376" y="850559"/>
                  <a:pt x="2528363" y="838600"/>
                  <a:pt x="2520802" y="823478"/>
                </a:cubicBezTo>
                <a:cubicBezTo>
                  <a:pt x="2495709" y="773291"/>
                  <a:pt x="2519579" y="777692"/>
                  <a:pt x="2478599" y="725004"/>
                </a:cubicBezTo>
                <a:cubicBezTo>
                  <a:pt x="2458242" y="698831"/>
                  <a:pt x="2426653" y="682254"/>
                  <a:pt x="2408260" y="654665"/>
                </a:cubicBezTo>
                <a:cubicBezTo>
                  <a:pt x="2398882" y="640597"/>
                  <a:pt x="2391357" y="625099"/>
                  <a:pt x="2380125" y="612462"/>
                </a:cubicBezTo>
                <a:cubicBezTo>
                  <a:pt x="2353690" y="582723"/>
                  <a:pt x="2323854" y="556191"/>
                  <a:pt x="2295719" y="528056"/>
                </a:cubicBezTo>
                <a:lnTo>
                  <a:pt x="2239448" y="471785"/>
                </a:lnTo>
                <a:cubicBezTo>
                  <a:pt x="2129747" y="362084"/>
                  <a:pt x="2307404" y="543422"/>
                  <a:pt x="2183177" y="401447"/>
                </a:cubicBezTo>
                <a:cubicBezTo>
                  <a:pt x="2161343" y="376493"/>
                  <a:pt x="2136285" y="354554"/>
                  <a:pt x="2112839" y="331108"/>
                </a:cubicBezTo>
                <a:cubicBezTo>
                  <a:pt x="2103460" y="321729"/>
                  <a:pt x="2097286" y="307167"/>
                  <a:pt x="2084703" y="302973"/>
                </a:cubicBezTo>
                <a:cubicBezTo>
                  <a:pt x="1906862" y="243691"/>
                  <a:pt x="2191201" y="342586"/>
                  <a:pt x="2000297" y="260770"/>
                </a:cubicBezTo>
                <a:cubicBezTo>
                  <a:pt x="1982526" y="253154"/>
                  <a:pt x="1962783" y="251391"/>
                  <a:pt x="1944026" y="246702"/>
                </a:cubicBezTo>
                <a:cubicBezTo>
                  <a:pt x="1929958" y="237324"/>
                  <a:pt x="1917712" y="224345"/>
                  <a:pt x="1901823" y="218567"/>
                </a:cubicBezTo>
                <a:cubicBezTo>
                  <a:pt x="1865483" y="205352"/>
                  <a:pt x="1789282" y="190431"/>
                  <a:pt x="1789282" y="190431"/>
                </a:cubicBezTo>
                <a:cubicBezTo>
                  <a:pt x="1775214" y="181053"/>
                  <a:pt x="1762201" y="169857"/>
                  <a:pt x="1747079" y="162296"/>
                </a:cubicBezTo>
                <a:cubicBezTo>
                  <a:pt x="1723437" y="150475"/>
                  <a:pt x="1671147" y="140924"/>
                  <a:pt x="1648605" y="134161"/>
                </a:cubicBezTo>
                <a:cubicBezTo>
                  <a:pt x="1620198" y="125639"/>
                  <a:pt x="1592334" y="115403"/>
                  <a:pt x="1564199" y="106025"/>
                </a:cubicBezTo>
                <a:lnTo>
                  <a:pt x="1521995" y="91958"/>
                </a:lnTo>
                <a:cubicBezTo>
                  <a:pt x="1481769" y="78549"/>
                  <a:pt x="1467686" y="72655"/>
                  <a:pt x="1423522" y="63822"/>
                </a:cubicBezTo>
                <a:cubicBezTo>
                  <a:pt x="1395552" y="58228"/>
                  <a:pt x="1367599" y="51253"/>
                  <a:pt x="1339115" y="49754"/>
                </a:cubicBezTo>
                <a:cubicBezTo>
                  <a:pt x="1189194" y="41864"/>
                  <a:pt x="1039004" y="40376"/>
                  <a:pt x="888949" y="35687"/>
                </a:cubicBezTo>
                <a:cubicBezTo>
                  <a:pt x="646782" y="42809"/>
                  <a:pt x="538634" y="0"/>
                  <a:pt x="368445" y="63822"/>
                </a:cubicBezTo>
                <a:cubicBezTo>
                  <a:pt x="344800" y="72689"/>
                  <a:pt x="321838" y="83328"/>
                  <a:pt x="298106" y="91958"/>
                </a:cubicBezTo>
                <a:cubicBezTo>
                  <a:pt x="270234" y="102093"/>
                  <a:pt x="238376" y="103642"/>
                  <a:pt x="213700" y="120093"/>
                </a:cubicBezTo>
                <a:lnTo>
                  <a:pt x="129294" y="176364"/>
                </a:lnTo>
                <a:cubicBezTo>
                  <a:pt x="119916" y="190432"/>
                  <a:pt x="111721" y="205365"/>
                  <a:pt x="101159" y="218567"/>
                </a:cubicBezTo>
                <a:cubicBezTo>
                  <a:pt x="92873" y="228924"/>
                  <a:pt x="79847" y="235329"/>
                  <a:pt x="73023" y="246702"/>
                </a:cubicBezTo>
                <a:cubicBezTo>
                  <a:pt x="18232" y="338017"/>
                  <a:pt x="102112" y="245746"/>
                  <a:pt x="30820" y="317041"/>
                </a:cubicBezTo>
                <a:cubicBezTo>
                  <a:pt x="21442" y="345176"/>
                  <a:pt x="0" y="371912"/>
                  <a:pt x="2685" y="401447"/>
                </a:cubicBezTo>
                <a:cubicBezTo>
                  <a:pt x="6280" y="440993"/>
                  <a:pt x="3755" y="544264"/>
                  <a:pt x="30820" y="598394"/>
                </a:cubicBezTo>
                <a:cubicBezTo>
                  <a:pt x="59690" y="656134"/>
                  <a:pt x="52194" y="625113"/>
                  <a:pt x="87091" y="668733"/>
                </a:cubicBezTo>
                <a:cubicBezTo>
                  <a:pt x="104788" y="690854"/>
                  <a:pt x="117231" y="723392"/>
                  <a:pt x="143362" y="739071"/>
                </a:cubicBezTo>
                <a:cubicBezTo>
                  <a:pt x="157778" y="747720"/>
                  <a:pt x="231323" y="764579"/>
                  <a:pt x="241835" y="767207"/>
                </a:cubicBezTo>
                <a:cubicBezTo>
                  <a:pt x="251214" y="776585"/>
                  <a:pt x="258108" y="789411"/>
                  <a:pt x="269971" y="795342"/>
                </a:cubicBezTo>
                <a:cubicBezTo>
                  <a:pt x="325403" y="823058"/>
                  <a:pt x="448162" y="809410"/>
                  <a:pt x="495054" y="80941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5" name="Curved Connector 64"/>
          <p:cNvCxnSpPr/>
          <p:nvPr/>
        </p:nvCxnSpPr>
        <p:spPr>
          <a:xfrm rot="16200000" flipH="1">
            <a:off x="5448300" y="3695700"/>
            <a:ext cx="838200" cy="609600"/>
          </a:xfrm>
          <a:prstGeom prst="curvedConnector3">
            <a:avLst>
              <a:gd name="adj1" fmla="val 50000"/>
            </a:avLst>
          </a:prstGeom>
          <a:ln w="412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96200" y="3200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k- degree</a:t>
            </a:r>
            <a:endParaRPr lang="hr-HR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57200"/>
            <a:ext cx="2590799" cy="2698986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09600" y="1295400"/>
            <a:ext cx="3429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p- rate of internal failures </a:t>
            </a:r>
            <a:r>
              <a:rPr lang="hr-HR" sz="2000" dirty="0" smtClean="0"/>
              <a:t>(per unit time, for each node).</a:t>
            </a:r>
          </a:p>
          <a:p>
            <a:r>
              <a:rPr lang="hr-HR" sz="2000" dirty="0" smtClean="0"/>
              <a:t>During interval </a:t>
            </a:r>
            <a:r>
              <a:rPr lang="hr-HR" sz="2000" i="1" dirty="0" smtClean="0"/>
              <a:t>dt</a:t>
            </a:r>
            <a:r>
              <a:rPr lang="hr-HR" sz="2000" dirty="0" smtClean="0"/>
              <a:t>, there is probability </a:t>
            </a:r>
            <a:r>
              <a:rPr lang="hr-HR" sz="2000" b="1" dirty="0" smtClean="0"/>
              <a:t>p</a:t>
            </a:r>
            <a:r>
              <a:rPr lang="hr-HR" sz="2000" i="1" dirty="0" smtClean="0"/>
              <a:t>dt</a:t>
            </a:r>
            <a:r>
              <a:rPr lang="hr-HR" sz="2000" dirty="0" smtClean="0"/>
              <a:t> that the node fails.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990600" y="609600"/>
            <a:ext cx="2658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/>
              <a:t>INTERNAL FAILURES</a:t>
            </a:r>
            <a:endParaRPr lang="hr-HR" sz="24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3124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dirty="0" smtClean="0"/>
              <a:t>A node </a:t>
            </a:r>
            <a:r>
              <a:rPr lang="hr-HR" sz="2000" i="1" dirty="0" smtClean="0"/>
              <a:t>recovers from </a:t>
            </a:r>
            <a:r>
              <a:rPr lang="en-US" sz="2000" dirty="0" smtClean="0"/>
              <a:t>an </a:t>
            </a:r>
            <a:r>
              <a:rPr lang="en-US" sz="2000" i="1" dirty="0" smtClean="0"/>
              <a:t>internal failure after a time period </a:t>
            </a:r>
            <a:r>
              <a:rPr lang="en-US" sz="2000" b="1" i="1" dirty="0" smtClean="0"/>
              <a:t>τ</a:t>
            </a:r>
            <a:r>
              <a:rPr lang="en-US" sz="2000" i="1" dirty="0" smtClean="0"/>
              <a:t> .</a:t>
            </a:r>
            <a:endParaRPr lang="hr-HR" sz="2000" i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724400"/>
            <a:ext cx="62674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676400" y="41148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INTERNAL FAILURES - independent process on each node</a:t>
            </a:r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7086600" y="51054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LEFT</a:t>
            </a:r>
            <a:r>
              <a:rPr lang="hr-HR" dirty="0" smtClean="0"/>
              <a:t>: Observing one node during time.</a:t>
            </a:r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62674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2895600"/>
            <a:ext cx="708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 relevant quantity is the </a:t>
            </a:r>
            <a:r>
              <a:rPr lang="hr-HR" b="1" dirty="0" smtClean="0"/>
              <a:t>fraction of time during which the node is internally failed</a:t>
            </a:r>
            <a:r>
              <a:rPr lang="hr-HR" dirty="0" smtClean="0"/>
              <a:t>.  Lets call this quantity </a:t>
            </a:r>
            <a:r>
              <a:rPr lang="hr-HR" sz="2000" b="1" dirty="0" smtClean="0"/>
              <a:t>p*</a:t>
            </a:r>
            <a:r>
              <a:rPr lang="hr-HR" dirty="0" smtClean="0"/>
              <a:t>, 0&lt;p*&lt;1.</a:t>
            </a:r>
            <a:endParaRPr lang="hr-H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572000"/>
            <a:ext cx="2533643" cy="533400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9600" y="5257800"/>
            <a:ext cx="693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hr-HR" u="sng" dirty="0" smtClean="0">
                <a:sym typeface="Wingdings" pitchFamily="2" charset="2"/>
              </a:rPr>
              <a:t>It turns out we will need only </a:t>
            </a:r>
            <a:r>
              <a:rPr lang="hr-HR" u="sng" dirty="0" smtClean="0">
                <a:solidFill>
                  <a:srgbClr val="FF0000"/>
                </a:solidFill>
                <a:sym typeface="Wingdings" pitchFamily="2" charset="2"/>
              </a:rPr>
              <a:t>a single parameter</a:t>
            </a:r>
            <a:r>
              <a:rPr lang="hr-HR" u="sng" dirty="0" smtClean="0">
                <a:sym typeface="Wingdings" pitchFamily="2" charset="2"/>
              </a:rPr>
              <a:t>, </a:t>
            </a:r>
            <a:r>
              <a:rPr lang="hr-HR" sz="2400" b="1" u="sng" dirty="0" smtClean="0">
                <a:sym typeface="Wingdings" pitchFamily="2" charset="2"/>
              </a:rPr>
              <a:t>p*</a:t>
            </a:r>
            <a:r>
              <a:rPr lang="hr-HR" u="sng" dirty="0" smtClean="0">
                <a:sym typeface="Wingdings" pitchFamily="2" charset="2"/>
              </a:rPr>
              <a:t>, to describe internal failures.</a:t>
            </a:r>
            <a:endParaRPr lang="hr-HR" u="sng" dirty="0"/>
          </a:p>
        </p:txBody>
      </p:sp>
      <p:sp>
        <p:nvSpPr>
          <p:cNvPr id="10" name="Rectangle 9"/>
          <p:cNvSpPr/>
          <p:nvPr/>
        </p:nvSpPr>
        <p:spPr>
          <a:xfrm>
            <a:off x="838200" y="38862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This would make a nice problem for a course in statistics. </a:t>
            </a:r>
          </a:p>
          <a:p>
            <a:r>
              <a:rPr lang="hr-HR" dirty="0" smtClean="0"/>
              <a:t>We just give the result:</a:t>
            </a:r>
            <a:endParaRPr lang="hr-H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791200"/>
            <a:ext cx="1645734" cy="83820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457200"/>
            <a:ext cx="7772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hr-HR" sz="2400" dirty="0" smtClean="0"/>
              <a:t>EXTERNAL FAILURES </a:t>
            </a:r>
            <a:r>
              <a:rPr lang="hr-HR" sz="2000" dirty="0" smtClean="0"/>
              <a:t>– if the neighborhood of a node is too damaged</a:t>
            </a:r>
            <a:endParaRPr lang="hr-HR" sz="2000" u="sng" dirty="0" smtClean="0"/>
          </a:p>
          <a:p>
            <a:pPr marL="342900" indent="-342900"/>
            <a:endParaRPr lang="hr-HR" sz="1400" dirty="0" smtClean="0"/>
          </a:p>
          <a:p>
            <a:pPr marL="342900" indent="-342900"/>
            <a:endParaRPr lang="hr-HR" sz="1600" dirty="0" smtClean="0"/>
          </a:p>
          <a:p>
            <a:pPr marL="342900" indent="-342900">
              <a:buAutoNum type="alphaLcParenR"/>
            </a:pPr>
            <a:r>
              <a:rPr lang="hr-HR" dirty="0" smtClean="0"/>
              <a:t>“HEALTHY” neighborhood </a:t>
            </a:r>
            <a:r>
              <a:rPr lang="hr-HR" b="1" dirty="0" smtClean="0"/>
              <a:t>(def: </a:t>
            </a:r>
            <a:r>
              <a:rPr lang="en-US" b="1" dirty="0" smtClean="0"/>
              <a:t>more than </a:t>
            </a:r>
            <a:r>
              <a:rPr lang="en-US" sz="2400" b="1" i="1" dirty="0" smtClean="0"/>
              <a:t>m</a:t>
            </a:r>
            <a:r>
              <a:rPr lang="en-US" b="1" dirty="0" smtClean="0"/>
              <a:t> active neighbors</a:t>
            </a:r>
            <a:r>
              <a:rPr lang="hr-HR" b="1" dirty="0" smtClean="0"/>
              <a:t>, where </a:t>
            </a:r>
            <a:r>
              <a:rPr lang="hr-HR" b="1" i="1" dirty="0" smtClean="0"/>
              <a:t>m</a:t>
            </a:r>
            <a:r>
              <a:rPr lang="hr-HR" b="1" dirty="0" smtClean="0"/>
              <a:t> is a fixed </a:t>
            </a:r>
            <a:r>
              <a:rPr lang="hr-HR" b="1" u="sng" dirty="0" smtClean="0"/>
              <a:t>treshold parameter</a:t>
            </a:r>
            <a:r>
              <a:rPr lang="hr-HR" b="1" dirty="0" smtClean="0"/>
              <a:t>)</a:t>
            </a:r>
            <a:r>
              <a:rPr lang="hr-HR" dirty="0" smtClean="0"/>
              <a:t>:</a:t>
            </a:r>
            <a:r>
              <a:rPr lang="hr-HR" b="1" i="1" dirty="0" smtClean="0"/>
              <a:t> </a:t>
            </a:r>
            <a:r>
              <a:rPr lang="hr-HR" dirty="0" smtClean="0"/>
              <a:t>there is no risk of </a:t>
            </a:r>
            <a:r>
              <a:rPr lang="en-US" dirty="0" smtClean="0"/>
              <a:t>externally</a:t>
            </a:r>
            <a:r>
              <a:rPr lang="hr-HR" dirty="0" smtClean="0"/>
              <a:t>- </a:t>
            </a:r>
            <a:r>
              <a:rPr lang="en-US" dirty="0" smtClean="0"/>
              <a:t>induced failure</a:t>
            </a:r>
            <a:r>
              <a:rPr lang="hr-HR" dirty="0" smtClean="0"/>
              <a:t>s</a:t>
            </a:r>
            <a:r>
              <a:rPr lang="en-US" dirty="0" smtClean="0"/>
              <a:t> </a:t>
            </a:r>
            <a:endParaRPr lang="hr-HR" dirty="0" smtClean="0"/>
          </a:p>
          <a:p>
            <a:pPr marL="342900" indent="-342900"/>
            <a:endParaRPr lang="hr-HR" dirty="0" smtClean="0"/>
          </a:p>
          <a:p>
            <a:pPr marL="342900" indent="-342900"/>
            <a:r>
              <a:rPr lang="hr-HR" dirty="0" smtClean="0"/>
              <a:t>b)</a:t>
            </a:r>
            <a:r>
              <a:rPr lang="en-US" dirty="0" smtClean="0"/>
              <a:t> </a:t>
            </a:r>
            <a:r>
              <a:rPr lang="hr-HR" dirty="0" smtClean="0"/>
              <a:t> CRITICALLY DAMAGED neghborhood </a:t>
            </a:r>
            <a:r>
              <a:rPr lang="hr-HR" b="1" dirty="0" smtClean="0"/>
              <a:t>(def: less than or equal to </a:t>
            </a:r>
            <a:r>
              <a:rPr lang="en-US" sz="2400" b="1" i="1" dirty="0" smtClean="0"/>
              <a:t>m</a:t>
            </a:r>
            <a:r>
              <a:rPr lang="en-US" b="1" dirty="0" smtClean="0"/>
              <a:t> active neighbors</a:t>
            </a:r>
            <a:r>
              <a:rPr lang="hr-HR" b="1" dirty="0" smtClean="0"/>
              <a:t>):</a:t>
            </a:r>
            <a:r>
              <a:rPr lang="hr-HR" dirty="0" smtClean="0"/>
              <a:t>  </a:t>
            </a:r>
            <a:r>
              <a:rPr lang="en-US" dirty="0" smtClean="0"/>
              <a:t>there is a probability</a:t>
            </a:r>
            <a:r>
              <a:rPr lang="hr-HR" dirty="0" smtClean="0"/>
              <a:t> </a:t>
            </a:r>
            <a:r>
              <a:rPr lang="en-US" sz="3200" b="1" i="1" dirty="0" smtClean="0"/>
              <a:t>r </a:t>
            </a:r>
            <a:r>
              <a:rPr lang="en-US" sz="3200" b="1" i="1" dirty="0" err="1" smtClean="0"/>
              <a:t>dt</a:t>
            </a:r>
            <a:r>
              <a:rPr lang="en-US" sz="3200" b="1" i="1" dirty="0" smtClean="0"/>
              <a:t> </a:t>
            </a:r>
            <a:r>
              <a:rPr lang="en-US" dirty="0" smtClean="0"/>
              <a:t>that </a:t>
            </a:r>
            <a:r>
              <a:rPr lang="hr-HR" dirty="0" smtClean="0"/>
              <a:t>the </a:t>
            </a:r>
            <a:r>
              <a:rPr lang="en-US" dirty="0" smtClean="0"/>
              <a:t>node</a:t>
            </a:r>
            <a:r>
              <a:rPr lang="hr-HR" dirty="0" smtClean="0"/>
              <a:t> </a:t>
            </a:r>
            <a:r>
              <a:rPr lang="en-US" dirty="0" smtClean="0"/>
              <a:t>will experience externally-induced failure</a:t>
            </a:r>
            <a:r>
              <a:rPr lang="hr-HR" dirty="0" smtClean="0"/>
              <a:t> during </a:t>
            </a:r>
            <a:r>
              <a:rPr lang="hr-HR" i="1" dirty="0" smtClean="0"/>
              <a:t>dt</a:t>
            </a:r>
            <a:r>
              <a:rPr lang="en-US" dirty="0" smtClean="0"/>
              <a:t>.</a:t>
            </a:r>
            <a:endParaRPr lang="hr-HR" dirty="0" smtClean="0"/>
          </a:p>
          <a:p>
            <a:pPr marL="342900" indent="-342900"/>
            <a:endParaRPr lang="hr-HR" dirty="0" smtClean="0"/>
          </a:p>
          <a:p>
            <a:pPr marL="342900" indent="-342900"/>
            <a:endParaRPr lang="hr-HR" dirty="0" smtClean="0"/>
          </a:p>
          <a:p>
            <a:pPr marL="342900" indent="-342900"/>
            <a:endParaRPr lang="hr-HR" dirty="0" smtClean="0"/>
          </a:p>
          <a:p>
            <a:pPr marL="342900" indent="-342900"/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3886200" y="3505200"/>
            <a:ext cx="3048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 smtClean="0"/>
              <a:t>r</a:t>
            </a:r>
            <a:r>
              <a:rPr lang="hr-HR" sz="2000" b="1" dirty="0" smtClean="0"/>
              <a:t>- external failure probability </a:t>
            </a:r>
            <a:r>
              <a:rPr lang="hr-HR" sz="2000" dirty="0" smtClean="0"/>
              <a:t>(per unit time, </a:t>
            </a:r>
            <a:r>
              <a:rPr lang="hr-HR" sz="2000" b="1" u="sng" dirty="0" smtClean="0"/>
              <a:t>for nodes with critically damaged neighborhood</a:t>
            </a:r>
            <a:r>
              <a:rPr lang="hr-HR" sz="2000" dirty="0" smtClean="0"/>
              <a:t>)</a:t>
            </a:r>
            <a:endParaRPr lang="hr-H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657600"/>
            <a:ext cx="24955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810000" y="5410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i="1" dirty="0" smtClean="0"/>
              <a:t>A node recovers from an external failure after time </a:t>
            </a:r>
            <a:r>
              <a:rPr lang="en-US" sz="2000" b="1" i="1" dirty="0" smtClean="0"/>
              <a:t>τ ′</a:t>
            </a:r>
            <a:r>
              <a:rPr lang="en-US" sz="2000" i="1" dirty="0" smtClean="0"/>
              <a:t>.</a:t>
            </a:r>
            <a:r>
              <a:rPr lang="hr-HR" sz="2000" i="1" dirty="0" smtClean="0"/>
              <a:t> We set </a:t>
            </a:r>
            <a:r>
              <a:rPr lang="en-US" sz="2000" i="1" dirty="0" smtClean="0"/>
              <a:t>τ ′</a:t>
            </a:r>
            <a:r>
              <a:rPr lang="hr-HR" sz="2000" i="1" dirty="0" smtClean="0"/>
              <a:t>=1 for simplicity.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09600"/>
            <a:ext cx="7848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Network evolution</a:t>
            </a:r>
            <a:r>
              <a:rPr lang="hr-HR" sz="2000" dirty="0" smtClean="0"/>
              <a:t>: combination of internal and external failures, and recoveries.</a:t>
            </a:r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 smtClean="0"/>
              <a:t>Network is best described with </a:t>
            </a:r>
            <a:r>
              <a:rPr lang="hr-HR" sz="2000" b="1" dirty="0" smtClean="0"/>
              <a:t>a fraction of active nodes,  </a:t>
            </a:r>
            <a:r>
              <a:rPr lang="hr-HR" sz="3200" dirty="0" smtClean="0"/>
              <a:t>0&lt;</a:t>
            </a:r>
            <a:r>
              <a:rPr lang="hr-HR" sz="4400" b="1" dirty="0" smtClean="0"/>
              <a:t>z</a:t>
            </a:r>
            <a:r>
              <a:rPr lang="hr-HR" sz="3200" dirty="0" smtClean="0"/>
              <a:t>&lt;1.</a:t>
            </a:r>
            <a:endParaRPr lang="hr-HR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6576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Only 3 quantities to remember:</a:t>
            </a:r>
            <a:endParaRPr lang="hr-HR" sz="3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419600"/>
            <a:ext cx="3810000" cy="201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066800"/>
            <a:ext cx="2133601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1243</Words>
  <Application>Microsoft Macintosh PowerPoint</Application>
  <PresentationFormat>On-screen Show (4:3)</PresentationFormat>
  <Paragraphs>189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Antonio</dc:creator>
  <cp:lastModifiedBy>Gene Stanley</cp:lastModifiedBy>
  <cp:revision>567</cp:revision>
  <cp:lastPrinted>2014-11-15T16:01:03Z</cp:lastPrinted>
  <dcterms:created xsi:type="dcterms:W3CDTF">2006-08-16T00:00:00Z</dcterms:created>
  <dcterms:modified xsi:type="dcterms:W3CDTF">2014-11-15T16:02:53Z</dcterms:modified>
</cp:coreProperties>
</file>