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46"/>
  </p:notesMasterIdLst>
  <p:handoutMasterIdLst>
    <p:handoutMasterId r:id="rId47"/>
  </p:handoutMasterIdLst>
  <p:sldIdLst>
    <p:sldId id="256" r:id="rId15"/>
    <p:sldId id="315" r:id="rId16"/>
    <p:sldId id="316" r:id="rId17"/>
    <p:sldId id="260" r:id="rId18"/>
    <p:sldId id="258" r:id="rId19"/>
    <p:sldId id="262" r:id="rId20"/>
    <p:sldId id="303" r:id="rId21"/>
    <p:sldId id="263" r:id="rId22"/>
    <p:sldId id="261" r:id="rId23"/>
    <p:sldId id="271" r:id="rId24"/>
    <p:sldId id="273" r:id="rId25"/>
    <p:sldId id="288" r:id="rId26"/>
    <p:sldId id="320" r:id="rId27"/>
    <p:sldId id="275" r:id="rId28"/>
    <p:sldId id="308" r:id="rId29"/>
    <p:sldId id="321" r:id="rId30"/>
    <p:sldId id="311" r:id="rId31"/>
    <p:sldId id="312" r:id="rId32"/>
    <p:sldId id="313" r:id="rId33"/>
    <p:sldId id="314" r:id="rId34"/>
    <p:sldId id="322" r:id="rId35"/>
    <p:sldId id="279" r:id="rId36"/>
    <p:sldId id="280" r:id="rId37"/>
    <p:sldId id="281" r:id="rId38"/>
    <p:sldId id="283" r:id="rId39"/>
    <p:sldId id="282" r:id="rId40"/>
    <p:sldId id="297" r:id="rId41"/>
    <p:sldId id="285" r:id="rId42"/>
    <p:sldId id="323" r:id="rId43"/>
    <p:sldId id="318" r:id="rId44"/>
    <p:sldId id="317" r:id="rId45"/>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1pPr>
    <a:lvl2pPr marL="4572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2pPr>
    <a:lvl3pPr marL="9144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3pPr>
    <a:lvl4pPr marL="13716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4pPr>
    <a:lvl5pPr marL="1828800" algn="ctr" rtl="0" fontAlgn="base">
      <a:spcBef>
        <a:spcPct val="0"/>
      </a:spcBef>
      <a:spcAft>
        <a:spcPct val="0"/>
      </a:spcAft>
      <a:defRPr sz="4200" kern="1200">
        <a:solidFill>
          <a:srgbClr val="000000"/>
        </a:solidFill>
        <a:latin typeface="Gill Sans" charset="0"/>
        <a:ea typeface="Heiti SC Light" charset="0"/>
        <a:cs typeface="Heiti SC Light" charset="0"/>
        <a:sym typeface="Gill Sans" charset="0"/>
      </a:defRPr>
    </a:lvl5pPr>
    <a:lvl6pPr marL="2286000" algn="l" defTabSz="457200" rtl="0" eaLnBrk="1" latinLnBrk="0" hangingPunct="1">
      <a:defRPr sz="4200" kern="1200">
        <a:solidFill>
          <a:srgbClr val="000000"/>
        </a:solidFill>
        <a:latin typeface="Gill Sans" charset="0"/>
        <a:ea typeface="Heiti SC Light" charset="0"/>
        <a:cs typeface="Heiti SC Light" charset="0"/>
        <a:sym typeface="Gill Sans" charset="0"/>
      </a:defRPr>
    </a:lvl6pPr>
    <a:lvl7pPr marL="2743200" algn="l" defTabSz="457200" rtl="0" eaLnBrk="1" latinLnBrk="0" hangingPunct="1">
      <a:defRPr sz="4200" kern="1200">
        <a:solidFill>
          <a:srgbClr val="000000"/>
        </a:solidFill>
        <a:latin typeface="Gill Sans" charset="0"/>
        <a:ea typeface="Heiti SC Light" charset="0"/>
        <a:cs typeface="Heiti SC Light" charset="0"/>
        <a:sym typeface="Gill Sans" charset="0"/>
      </a:defRPr>
    </a:lvl7pPr>
    <a:lvl8pPr marL="3200400" algn="l" defTabSz="457200" rtl="0" eaLnBrk="1" latinLnBrk="0" hangingPunct="1">
      <a:defRPr sz="4200" kern="1200">
        <a:solidFill>
          <a:srgbClr val="000000"/>
        </a:solidFill>
        <a:latin typeface="Gill Sans" charset="0"/>
        <a:ea typeface="Heiti SC Light" charset="0"/>
        <a:cs typeface="Heiti SC Light" charset="0"/>
        <a:sym typeface="Gill Sans" charset="0"/>
      </a:defRPr>
    </a:lvl8pPr>
    <a:lvl9pPr marL="3657600" algn="l" defTabSz="457200" rtl="0" eaLnBrk="1" latinLnBrk="0" hangingPunct="1">
      <a:defRPr sz="4200" kern="1200">
        <a:solidFill>
          <a:srgbClr val="000000"/>
        </a:solidFill>
        <a:latin typeface="Gill Sans" charset="0"/>
        <a:ea typeface="Heiti SC Light" charset="0"/>
        <a:cs typeface="Heiti SC Light"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8" autoAdjust="0"/>
    <p:restoredTop sz="94660"/>
  </p:normalViewPr>
  <p:slideViewPr>
    <p:cSldViewPr>
      <p:cViewPr varScale="1">
        <p:scale>
          <a:sx n="66" d="100"/>
          <a:sy n="66" d="100"/>
        </p:scale>
        <p:origin x="-2120" y="-112"/>
      </p:cViewPr>
      <p:guideLst>
        <p:guide orient="horz" pos="3072"/>
        <p:guide pos="4096"/>
      </p:guideLst>
    </p:cSldViewPr>
  </p:slideViewPr>
  <p:outlineViewPr>
    <p:cViewPr>
      <p:scale>
        <a:sx n="33" d="100"/>
        <a:sy n="33" d="100"/>
      </p:scale>
      <p:origin x="0" y="64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9.xml"/><Relationship Id="rId34" Type="http://schemas.openxmlformats.org/officeDocument/2006/relationships/slide" Target="slides/slide20.xml"/><Relationship Id="rId35" Type="http://schemas.openxmlformats.org/officeDocument/2006/relationships/slide" Target="slides/slide21.xml"/><Relationship Id="rId36" Type="http://schemas.openxmlformats.org/officeDocument/2006/relationships/slide" Target="slides/slide2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37" Type="http://schemas.openxmlformats.org/officeDocument/2006/relationships/slide" Target="slides/slide23.xml"/><Relationship Id="rId38" Type="http://schemas.openxmlformats.org/officeDocument/2006/relationships/slide" Target="slides/slide24.xml"/><Relationship Id="rId39" Type="http://schemas.openxmlformats.org/officeDocument/2006/relationships/slide" Target="slides/slide25.xml"/><Relationship Id="rId40" Type="http://schemas.openxmlformats.org/officeDocument/2006/relationships/slide" Target="slides/slide26.xml"/><Relationship Id="rId41" Type="http://schemas.openxmlformats.org/officeDocument/2006/relationships/slide" Target="slides/slide27.xml"/><Relationship Id="rId42" Type="http://schemas.openxmlformats.org/officeDocument/2006/relationships/slide" Target="slides/slide28.xml"/><Relationship Id="rId43" Type="http://schemas.openxmlformats.org/officeDocument/2006/relationships/slide" Target="slides/slide29.xml"/><Relationship Id="rId44" Type="http://schemas.openxmlformats.org/officeDocument/2006/relationships/slide" Target="slides/slide30.xml"/><Relationship Id="rId4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1" Type="http://schemas.openxmlformats.org/officeDocument/2006/relationships/image" Target="../media/image8.wmf"/><Relationship Id="rId2"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2.wmf"/><Relationship Id="rId4" Type="http://schemas.openxmlformats.org/officeDocument/2006/relationships/image" Target="../media/image43.wmf"/><Relationship Id="rId5" Type="http://schemas.openxmlformats.org/officeDocument/2006/relationships/image" Target="../media/image44.wmf"/><Relationship Id="rId1" Type="http://schemas.openxmlformats.org/officeDocument/2006/relationships/image" Target="../media/image40.wmf"/><Relationship Id="rId2"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0.wmf"/><Relationship Id="rId4" Type="http://schemas.openxmlformats.org/officeDocument/2006/relationships/image" Target="../media/image41.wmf"/><Relationship Id="rId5" Type="http://schemas.openxmlformats.org/officeDocument/2006/relationships/image" Target="../media/image42.wmf"/><Relationship Id="rId6" Type="http://schemas.openxmlformats.org/officeDocument/2006/relationships/image" Target="../media/image43.wmf"/><Relationship Id="rId7" Type="http://schemas.openxmlformats.org/officeDocument/2006/relationships/image" Target="../media/image44.wmf"/><Relationship Id="rId8" Type="http://schemas.openxmlformats.org/officeDocument/2006/relationships/image" Target="../media/image107.wmf"/><Relationship Id="rId1" Type="http://schemas.openxmlformats.org/officeDocument/2006/relationships/image" Target="../media/image105.wmf"/><Relationship Id="rId2" Type="http://schemas.openxmlformats.org/officeDocument/2006/relationships/image" Target="../media/image10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9.wmf"/><Relationship Id="rId4" Type="http://schemas.openxmlformats.org/officeDocument/2006/relationships/image" Target="../media/image110.wmf"/><Relationship Id="rId5" Type="http://schemas.openxmlformats.org/officeDocument/2006/relationships/image" Target="../media/image111.wmf"/><Relationship Id="rId6" Type="http://schemas.openxmlformats.org/officeDocument/2006/relationships/image" Target="../media/image112.wmf"/><Relationship Id="rId7" Type="http://schemas.openxmlformats.org/officeDocument/2006/relationships/image" Target="../media/image113.wmf"/><Relationship Id="rId1" Type="http://schemas.openxmlformats.org/officeDocument/2006/relationships/image" Target="../media/image108.wmf"/><Relationship Id="rId2" Type="http://schemas.openxmlformats.org/officeDocument/2006/relationships/image" Target="../media/image10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73FBF17-0398-E842-9B96-1C52F47EAD7E}" type="datetimeFigureOut">
              <a:rPr lang="en-US"/>
              <a:pPr>
                <a:defRPr/>
              </a:pPr>
              <a:t>4/10/13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EC7FBB4-73E9-8749-8F00-DEFF250D90AA}" type="slidenum">
              <a:rPr lang="en-US"/>
              <a:pPr>
                <a:defRPr/>
              </a:pPr>
              <a:t>‹#›</a:t>
            </a:fld>
            <a:endParaRPr lang="en-US"/>
          </a:p>
        </p:txBody>
      </p:sp>
    </p:spTree>
    <p:extLst>
      <p:ext uri="{BB962C8B-B14F-4D97-AF65-F5344CB8AC3E}">
        <p14:creationId xmlns:p14="http://schemas.microsoft.com/office/powerpoint/2010/main" val="248856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434"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198893868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sz="1200" kern="1200">
        <a:solidFill>
          <a:schemeClr val="tx1"/>
        </a:solidFill>
        <a:latin typeface="Gill Sans"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499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Here comes the first part of my research, we extended the model to be more realistic. </a:t>
            </a:r>
          </a:p>
          <a:p>
            <a:pPr>
              <a:defRPr/>
            </a:pPr>
            <a:r>
              <a:rPr lang="en-US" dirty="0" smtClean="0"/>
              <a:t>The previous model is random attack.</a:t>
            </a:r>
          </a:p>
          <a:p>
            <a:pPr>
              <a:defRPr/>
            </a:pPr>
            <a:r>
              <a:rPr lang="en-US" dirty="0" smtClean="0"/>
              <a:t>Considering the the situation when the initial failure of nodes are not random. If you think about it, nodes do not fail in many cases in real life if not most cases.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I did some math excises, and here is the analytical solution of giant component and critical point of targeted attack.</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So I did some math excises, and here is the analytical solution of giant component and critical point of targeted attack.</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Then let me introduce my work on how clustering affects the percolation of interdependent networks.</a:t>
            </a:r>
          </a:p>
          <a:p>
            <a:pPr eaLnBrk="1" hangingPunct="1">
              <a:defRPr/>
            </a:pPr>
            <a:r>
              <a:rPr lang="en-US" dirty="0" smtClean="0">
                <a:cs typeface="+mn-cs"/>
              </a:rPr>
              <a:t>Clustering describes whether your friends are friends to each other. It is defined as the pairs of connected neighbors over the total possible pairs of connected neighbors.</a:t>
            </a:r>
          </a:p>
          <a:p>
            <a:pPr eaLnBrk="1" hangingPunct="1">
              <a:defRPr/>
            </a:pPr>
            <a:r>
              <a:rPr lang="en-US" dirty="0" smtClean="0">
                <a:cs typeface="+mn-cs"/>
              </a:rPr>
              <a:t>Our ability to calculate the properties of random graphs rests on the fact that they are “locally tree-like,” i.e., that they contain no short loops in their structure.</a:t>
            </a:r>
          </a:p>
          <a:p>
            <a:pPr eaLnBrk="1" hangingPunct="1">
              <a:defRPr/>
            </a:pPr>
            <a:endParaRPr lang="en-US" dirty="0" smtClean="0">
              <a:cs typeface="+mn-cs"/>
            </a:endParaRPr>
          </a:p>
          <a:p>
            <a:pPr eaLnBrk="1" hangingPunct="1">
              <a:defRPr/>
            </a:pPr>
            <a:r>
              <a:rPr lang="en-US" dirty="0" smtClean="0">
                <a:cs typeface="+mn-cs"/>
              </a:rPr>
              <a:t>The previous analytical methods are based on the idea of branching process. This approach works well when the networks is locally tree like and thus the clustering coefficient is very small. Real networks, however, are shown to have a significant level of clustering that may change the percolation properties significantly.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It randomly assign the number of single links and number of triangles to each node, then connect the links and triangles together randomly. </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200" kern="1200" baseline="0" dirty="0" smtClean="0">
                <a:solidFill>
                  <a:schemeClr val="tx1"/>
                </a:solidFill>
                <a:latin typeface="Gill Sans" charset="0"/>
                <a:ea typeface="ＭＳ Ｐゴシック" charset="0"/>
                <a:cs typeface="ＭＳ Ｐゴシック" charset="0"/>
              </a:rPr>
              <a:t>2013: 5 banks failed; 2012: 51 banks failed; 2011: 91 banks failed; 2010: 155 banks failed; 2009: 140 banks failed; 2008: 25 banks failed; 2000-2007: 27 banks failed</a:t>
            </a:r>
            <a:endParaRPr lang="en-US" sz="1200" kern="1200" dirty="0" smtClean="0">
              <a:solidFill>
                <a:schemeClr val="tx1"/>
              </a:solidFill>
              <a:latin typeface="Gill Sans" charset="0"/>
              <a:ea typeface="ＭＳ Ｐゴシック" charset="0"/>
              <a:cs typeface="ＭＳ Ｐゴシック" charset="0"/>
            </a:endParaRPr>
          </a:p>
          <a:p>
            <a:pPr eaLnBrk="1" hangingPunct="1">
              <a:defRPr/>
            </a:pPr>
            <a:endParaRPr lang="en-US" dirty="0" smtClean="0">
              <a:cs typeface="+mn-cs"/>
            </a:endParaRPr>
          </a:p>
          <a:p>
            <a:pPr eaLnBrk="1" hangingPunct="1">
              <a:defRPr/>
            </a:pPr>
            <a:r>
              <a:rPr lang="en-US" dirty="0" smtClean="0">
                <a:cs typeface="+mn-cs"/>
              </a:rPr>
              <a:t>The other direction of my research is to apply complex networks to model and study financial complex systems.</a:t>
            </a:r>
          </a:p>
          <a:p>
            <a:pPr eaLnBrk="1" hangingPunct="1">
              <a:defRPr/>
            </a:pPr>
            <a:r>
              <a:rPr lang="en-US" dirty="0" smtClean="0">
                <a:cs typeface="+mn-cs"/>
              </a:rPr>
              <a:t>Federal Deposit Insurance Corporation listed a failed bank list online.</a:t>
            </a:r>
          </a:p>
          <a:p>
            <a:pPr eaLnBrk="1" hangingPunct="1">
              <a:defRPr/>
            </a:pPr>
            <a:r>
              <a:rPr lang="en-US" dirty="0" smtClean="0">
                <a:cs typeface="+mn-cs"/>
              </a:rPr>
              <a:t>We found that btw 2000 -  2007, only 29 commercial banks failed. while btw 2007-present, 469 commercial banks failed.</a:t>
            </a:r>
          </a:p>
          <a:p>
            <a:pPr eaLnBrk="1" hangingPunct="1">
              <a:defRPr/>
            </a:pPr>
            <a:endParaRPr lang="en-US" dirty="0" smtClean="0">
              <a:cs typeface="+mn-cs"/>
            </a:endParaRPr>
          </a:p>
          <a:p>
            <a:pPr eaLnBrk="1" hangingPunct="1">
              <a:defRPr/>
            </a:pPr>
            <a:r>
              <a:rPr lang="en-US" dirty="0" smtClean="0">
                <a:cs typeface="+mn-cs"/>
              </a:rPr>
              <a:t>2008 financial crisis is very unfortunate to the country and economy. But it is fortunate for researchers. It’s like a big real experiment, which enables us to study the system better and test our models.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The general idea is to construct the bank network with 2007 data and run the cascading failure test and predict the failed banks. Then compare these failed banks to the real failed banks to see if the model captures the reality.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Study</a:t>
            </a:r>
            <a:r>
              <a:rPr lang="en-US" baseline="0" dirty="0" smtClean="0">
                <a:cs typeface="+mn-cs"/>
              </a:rPr>
              <a:t> and complete the interdependent networks theory. </a:t>
            </a:r>
            <a:r>
              <a:rPr lang="en-US" dirty="0" smtClean="0">
                <a:cs typeface="+mn-cs"/>
              </a:rPr>
              <a:t>Enjoy</a:t>
            </a:r>
            <a:r>
              <a:rPr lang="en-US" baseline="0" dirty="0" smtClean="0">
                <a:cs typeface="+mn-cs"/>
              </a:rPr>
              <a:t> the beauty of s</a:t>
            </a:r>
            <a:r>
              <a:rPr lang="en-US" dirty="0" smtClean="0">
                <a:cs typeface="+mn-cs"/>
              </a:rPr>
              <a:t>imple</a:t>
            </a:r>
            <a:r>
              <a:rPr lang="en-US" baseline="0" dirty="0" smtClean="0">
                <a:cs typeface="+mn-cs"/>
              </a:rPr>
              <a:t> analytical results. </a:t>
            </a:r>
          </a:p>
          <a:p>
            <a:pPr eaLnBrk="1" hangingPunct="1">
              <a:defRPr/>
            </a:pPr>
            <a:r>
              <a:rPr lang="en-US" baseline="0" dirty="0" smtClean="0">
                <a:cs typeface="+mn-cs"/>
              </a:rPr>
              <a:t>The second part, I worked on modeling economic systems with empirical data. </a:t>
            </a:r>
          </a:p>
          <a:p>
            <a:pPr eaLnBrk="1" hangingPunct="1">
              <a:defRPr/>
            </a:pPr>
            <a:endParaRPr lang="en-US" baseline="0" dirty="0" smtClean="0">
              <a:cs typeface="+mn-cs"/>
            </a:endParaRPr>
          </a:p>
          <a:p>
            <a:pPr eaLnBrk="1" hangingPunct="1">
              <a:defRPr/>
            </a:pPr>
            <a:r>
              <a:rPr lang="en-US" baseline="0" dirty="0" smtClean="0">
                <a:cs typeface="+mn-cs"/>
              </a:rPr>
              <a:t>2013: 5 banks failed</a:t>
            </a:r>
          </a:p>
          <a:p>
            <a:pPr eaLnBrk="1" hangingPunct="1">
              <a:defRPr/>
            </a:pPr>
            <a:r>
              <a:rPr lang="en-US" baseline="0" dirty="0" smtClean="0">
                <a:cs typeface="+mn-cs"/>
              </a:rPr>
              <a:t>2012: 51 banks failed</a:t>
            </a:r>
          </a:p>
          <a:p>
            <a:pPr eaLnBrk="1" hangingPunct="1">
              <a:defRPr/>
            </a:pPr>
            <a:r>
              <a:rPr lang="en-US" baseline="0" dirty="0" smtClean="0">
                <a:cs typeface="+mn-cs"/>
              </a:rPr>
              <a:t>2011: 91 banks failed</a:t>
            </a:r>
          </a:p>
          <a:p>
            <a:pPr eaLnBrk="1" hangingPunct="1">
              <a:defRPr/>
            </a:pPr>
            <a:r>
              <a:rPr lang="en-US" baseline="0" dirty="0" smtClean="0">
                <a:cs typeface="+mn-cs"/>
              </a:rPr>
              <a:t>2010: 155 banks failed</a:t>
            </a:r>
          </a:p>
          <a:p>
            <a:pPr eaLnBrk="1" hangingPunct="1">
              <a:defRPr/>
            </a:pPr>
            <a:r>
              <a:rPr lang="en-US" baseline="0" dirty="0" smtClean="0">
                <a:cs typeface="+mn-cs"/>
              </a:rPr>
              <a:t>2009: 140 banks failed</a:t>
            </a:r>
          </a:p>
          <a:p>
            <a:pPr eaLnBrk="1" hangingPunct="1">
              <a:defRPr/>
            </a:pPr>
            <a:r>
              <a:rPr lang="en-US" baseline="0" dirty="0" smtClean="0">
                <a:cs typeface="+mn-cs"/>
              </a:rPr>
              <a:t>2008: 25 banks failed</a:t>
            </a:r>
          </a:p>
          <a:p>
            <a:pPr eaLnBrk="1" hangingPunct="1">
              <a:defRPr/>
            </a:pPr>
            <a:r>
              <a:rPr lang="en-US" baseline="0" dirty="0" smtClean="0">
                <a:cs typeface="+mn-cs"/>
              </a:rPr>
              <a:t>2000-2007: 27 banks failed</a:t>
            </a:r>
            <a:endParaRPr lang="en-US" dirty="0"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Banks are interconnected in many ways, i.e. interbank loans. We only consider the liquidity risk. Which means, when a bank can’t meet its liability and fails, it needs to sell its assets to meet the liability. If the market can’t absorb the sale, then the value of this asset will decrease for a period. </a:t>
            </a:r>
          </a:p>
          <a:p>
            <a:pPr eaLnBrk="1" hangingPunct="1">
              <a:defRPr/>
            </a:pPr>
            <a:r>
              <a:rPr lang="en-US" dirty="0" smtClean="0">
                <a:cs typeface="+mn-cs"/>
              </a:rPr>
              <a:t>Simulate the model with real data.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We initially give a shock to the loans for … and plot a receiver operating characteristic curve to the prediction of model.</a:t>
            </a:r>
          </a:p>
          <a:p>
            <a:pPr eaLnBrk="1" hangingPunct="1">
              <a:defRPr/>
            </a:pPr>
            <a:r>
              <a:rPr lang="en-US" dirty="0" smtClean="0">
                <a:cs typeface="+mn-cs"/>
              </a:rPr>
              <a:t>ROC curve is a plot of true positive </a:t>
            </a:r>
            <a:r>
              <a:rPr lang="en-US" dirty="0" err="1" smtClean="0">
                <a:cs typeface="+mn-cs"/>
              </a:rPr>
              <a:t>vs</a:t>
            </a:r>
            <a:r>
              <a:rPr lang="en-US" dirty="0" smtClean="0">
                <a:cs typeface="+mn-cs"/>
              </a:rPr>
              <a:t> false positive.</a:t>
            </a:r>
          </a:p>
          <a:p>
            <a:pPr eaLnBrk="1" hangingPunct="1">
              <a:defRPr/>
            </a:pPr>
            <a:r>
              <a:rPr lang="en-US" dirty="0" smtClean="0">
                <a:cs typeface="+mn-cs"/>
              </a:rPr>
              <a:t>True positive rate: fraction of real failed banks identified by the model.</a:t>
            </a:r>
          </a:p>
          <a:p>
            <a:pPr eaLnBrk="1" hangingPunct="1">
              <a:defRPr/>
            </a:pPr>
            <a:r>
              <a:rPr lang="en-US" dirty="0" smtClean="0">
                <a:cs typeface="+mn-cs"/>
              </a:rPr>
              <a:t>False positive rate: fraction of survived banks in reality but are identified as failed by the model.</a:t>
            </a:r>
          </a:p>
          <a:p>
            <a:pPr eaLnBrk="1" hangingPunct="1">
              <a:defRPr/>
            </a:pPr>
            <a:r>
              <a:rPr lang="en-US" dirty="0" smtClean="0">
                <a:cs typeface="+mn-cs"/>
              </a:rPr>
              <a:t>When the prediction is random, ROC curve is a diagonal line.</a:t>
            </a:r>
          </a:p>
          <a:p>
            <a:pPr eaLnBrk="1" hangingPunct="1">
              <a:defRPr/>
            </a:pPr>
            <a:endParaRPr lang="en-US" dirty="0" smtClean="0">
              <a:cs typeface="+mn-cs"/>
            </a:endParaRPr>
          </a:p>
          <a:p>
            <a:pPr eaLnBrk="1" hangingPunct="1">
              <a:defRPr/>
            </a:pPr>
            <a:r>
              <a:rPr lang="en-US" dirty="0" smtClean="0">
                <a:cs typeface="+mn-cs"/>
              </a:rPr>
              <a:t>This roc curve shows that the model has good predictive power. For example this point…</a:t>
            </a:r>
          </a:p>
          <a:p>
            <a:pPr eaLnBrk="1" hangingPunct="1">
              <a:defRPr/>
            </a:pPr>
            <a:endParaRPr lang="en-US" dirty="0" smtClean="0">
              <a:cs typeface="+mn-cs"/>
            </a:endParaRPr>
          </a:p>
          <a:p>
            <a:pPr marL="228600" indent="-228600" eaLnBrk="1" hangingPunct="1">
              <a:buFontTx/>
              <a:buAutoNum type="arabicPeriod"/>
              <a:defRPr/>
            </a:pPr>
            <a:r>
              <a:rPr lang="en-US" dirty="0" smtClean="0">
                <a:cs typeface="+mn-cs"/>
              </a:rPr>
              <a:t>Our model can efficiently identify the failed banks in reality.</a:t>
            </a:r>
          </a:p>
          <a:p>
            <a:pPr marL="228600" indent="-228600" eaLnBrk="1" hangingPunct="1">
              <a:buFontTx/>
              <a:buAutoNum type="arabicPeriod"/>
              <a:defRPr/>
            </a:pPr>
            <a:r>
              <a:rPr lang="en-US" dirty="0" smtClean="0">
                <a:cs typeface="+mn-cs"/>
              </a:rPr>
              <a:t>Complexity of the system does contribute to the failure of banks.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The course of the failure of the commercial banks during the financial crisis are related to business real estate loans, but not the other loans, including the resident real estate loans.</a:t>
            </a:r>
          </a:p>
          <a:p>
            <a:pPr eaLnBrk="1" hangingPunct="1">
              <a:defRPr/>
            </a:pPr>
            <a:endParaRPr lang="en-US" dirty="0"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2008 financial crisis is very unfortunate to the country and economy. But it is fortunate for researchers. It’s like a big real experiment, which enables us to study the system better and test our models.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2008 financial crisis is very unfortunate to the country and economy. But it is fortunate for researchers. It’s like a big real experiment, which enables us to study the system better and test our models.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2008 financial crisis is very unfortunate to the country and economy. But it is fortunate for researchers. It’s like a big real experiment, which enables us to study the system better and test our models.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Mathematically,</a:t>
            </a:r>
            <a:r>
              <a:rPr lang="en-US" baseline="0" dirty="0" smtClean="0"/>
              <a:t> from GA0, we can calculate the generating function of the interim network, and then back to calculate the generating function of network A’.</a:t>
            </a:r>
            <a:endParaRPr lang="en-US" dirty="0" smtClean="0"/>
          </a:p>
          <a:p>
            <a:r>
              <a:rPr lang="en-US" dirty="0" smtClean="0"/>
              <a:t>After we have network A’, we can</a:t>
            </a:r>
            <a:r>
              <a:rPr lang="en-US" baseline="0" dirty="0" smtClean="0"/>
              <a:t> apply the same framework developed by Nature paper to solve the targeted attack problems.</a:t>
            </a:r>
            <a:endParaRPr lang="en-US" dirty="0"/>
          </a:p>
        </p:txBody>
      </p:sp>
      <p:sp>
        <p:nvSpPr>
          <p:cNvPr id="4" name="Slide Number Placeholder 3"/>
          <p:cNvSpPr>
            <a:spLocks noGrp="1"/>
          </p:cNvSpPr>
          <p:nvPr>
            <p:ph type="sldNum" idx="10"/>
          </p:nvPr>
        </p:nvSpPr>
        <p:spPr>
          <a:xfrm>
            <a:off x="3883827" y="8684926"/>
            <a:ext cx="2972590" cy="457513"/>
          </a:xfrm>
          <a:prstGeom prst="rect">
            <a:avLst/>
          </a:prstGeom>
        </p:spPr>
        <p:txBody>
          <a:bodyPr lIns="90443" tIns="45222" rIns="90443" bIns="45222"/>
          <a:lstStyle/>
          <a:p>
            <a:fld id="{BE8C9904-363F-428F-919A-A144F1A2AD96}"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Not only that, different complex systems can also be interdependent on each other. That’s why we would be interested in interdependent networks.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Rot="1" noChangeAspect="1" noChangeArrowheads="1"/>
          </p:cNvSpPr>
          <p:nvPr>
            <p:ph type="sldImg"/>
          </p:nvPr>
        </p:nvSpPr>
        <p:spPr>
          <a:solidFill>
            <a:srgbClr val="FFFFFF"/>
          </a:solidFill>
          <a:ln/>
        </p:spPr>
      </p:sp>
      <p:sp>
        <p:nvSpPr>
          <p:cNvPr id="19458" name="Rectangle 2"/>
          <p:cNvSpPr>
            <a:spLocks noGrp="1" noChangeArrowheads="1"/>
          </p:cNvSpPr>
          <p:nvPr>
            <p:ph type="body" idx="1"/>
          </p:nvPr>
        </p:nvSpPr>
        <p:spPr>
          <a:ln/>
        </p:spPr>
        <p:txBody>
          <a:bodyPr/>
          <a:lstStyle/>
          <a:p>
            <a:pPr eaLnBrk="1" hangingPunct="1">
              <a:defRPr/>
            </a:pPr>
            <a:r>
              <a:rPr lang="en-US" sz="1400" dirty="0" smtClean="0">
                <a:solidFill>
                  <a:srgbClr val="000000"/>
                </a:solidFill>
                <a:cs typeface="Gill Sans" charset="0"/>
                <a:sym typeface="Gill Sans" charset="0"/>
              </a:rPr>
              <a:t>Cascading failure: </a:t>
            </a:r>
            <a:r>
              <a:rPr lang="en-US" sz="1400" dirty="0" smtClean="0">
                <a:latin typeface="Helvetica" charset="0"/>
                <a:cs typeface="Helvetica" charset="0"/>
                <a:sym typeface="Helvetica" charset="0"/>
              </a:rPr>
              <a:t>failure in a system of interconnected parts in which the failure of a part can trigger the failure of successive parts.</a:t>
            </a:r>
            <a:endParaRPr lang="en-US" sz="1400" dirty="0" smtClean="0">
              <a:solidFill>
                <a:srgbClr val="000000"/>
              </a:solidFill>
              <a:cs typeface="Gill Sans" charset="0"/>
              <a:sym typeface="Gill Sans" charset="0"/>
            </a:endParaRPr>
          </a:p>
          <a:p>
            <a:pPr eaLnBrk="1" hangingPunct="1">
              <a:defRPr/>
            </a:pPr>
            <a:r>
              <a:rPr lang="en-US" sz="1400" dirty="0" smtClean="0">
                <a:solidFill>
                  <a:srgbClr val="000000"/>
                </a:solidFill>
                <a:cs typeface="Gill Sans" charset="0"/>
                <a:sym typeface="Gill Sans" charset="0"/>
              </a:rPr>
              <a:t>As our human civilization develops and technology advances, our society has become a more and more interconnected system. Thus systemic risk of complex systems (cascading failure) has become an increasing risk that we need to study and prevent.</a:t>
            </a:r>
          </a:p>
          <a:p>
            <a:pPr eaLnBrk="1" hangingPunct="1">
              <a:defRPr/>
            </a:pPr>
            <a:r>
              <a:rPr lang="en-US" sz="1400" dirty="0" smtClean="0">
                <a:latin typeface="Helvetica" charset="0"/>
                <a:cs typeface="Helvetica" charset="0"/>
                <a:sym typeface="Helvetica" charset="0"/>
              </a:rPr>
              <a:t>For example the financial systems. Everyone should be aware of the European sovereign debit crisis. Because these countries are holding each others sovereign debt, one country default will definitely affects the other countries. </a:t>
            </a:r>
          </a:p>
          <a:p>
            <a:pPr eaLnBrk="1" hangingPunct="1">
              <a:defRPr/>
            </a:pPr>
            <a:r>
              <a:rPr lang="en-US" sz="1400" dirty="0" smtClean="0">
                <a:latin typeface="Helvetica" charset="0"/>
                <a:cs typeface="Helvetica" charset="0"/>
                <a:sym typeface="Helvetica" charset="0"/>
              </a:rPr>
              <a:t>Cascading failure is also very common in infrastructures, like in power grid. Black out caused by an overheated transmission line.</a:t>
            </a:r>
          </a:p>
          <a:p>
            <a:pPr eaLnBrk="1" hangingPunct="1">
              <a:defRPr/>
            </a:pPr>
            <a:endParaRPr lang="en-US" sz="1400" dirty="0" smtClean="0">
              <a:latin typeface="Helvetica" charset="0"/>
              <a:cs typeface="Helvetica" charset="0"/>
              <a:sym typeface="Helvetica" charset="0"/>
            </a:endParaRPr>
          </a:p>
          <a:p>
            <a:pPr eaLnBrk="1" hangingPunct="1">
              <a:defRPr/>
            </a:pPr>
            <a:r>
              <a:rPr lang="en-US" sz="1400" dirty="0" smtClean="0">
                <a:latin typeface="Georgia" charset="0"/>
                <a:cs typeface="Georgia" charset="0"/>
                <a:sym typeface="Georgia" charset="0"/>
              </a:rPr>
              <a:t>The crisis was the second record-breaking outage in two days. India's northern grid failed Monday, leaving 370 million people powerless for much of the day, in a collapse blamed on states that drew more than their allotment of power.</a:t>
            </a:r>
          </a:p>
          <a:p>
            <a:pPr eaLnBrk="1" hangingPunct="1">
              <a:defRPr/>
            </a:pPr>
            <a:r>
              <a:rPr lang="en-US" sz="1400" dirty="0" smtClean="0">
                <a:latin typeface="Georgia" charset="0"/>
                <a:cs typeface="Georgia" charset="0"/>
                <a:sym typeface="Georgia" charset="0"/>
              </a:rPr>
              <a:t>At 1:05 p.m. Tuesday, the northern grid collapsed again, energy officials said. This time, it took the eastern grid and the northeastern grid with it. In all, 20 of India's 28 states — with double the population of the United States — were hit in a region stretching from the border with Myanmar in the northeast to the Pakistani border about 3,000 </a:t>
            </a:r>
            <a:r>
              <a:rPr lang="en-US" sz="1400" dirty="0" err="1" smtClean="0">
                <a:latin typeface="Georgia" charset="0"/>
                <a:cs typeface="Georgia" charset="0"/>
                <a:sym typeface="Georgia" charset="0"/>
              </a:rPr>
              <a:t>kilometres</a:t>
            </a:r>
            <a:r>
              <a:rPr lang="en-US" sz="1400" dirty="0" smtClean="0">
                <a:latin typeface="Georgia" charset="0"/>
                <a:cs typeface="Georgia" charset="0"/>
                <a:sym typeface="Georgia" charset="0"/>
              </a:rPr>
              <a:t> (1,870 miles) away.</a:t>
            </a:r>
          </a:p>
          <a:p>
            <a:pPr eaLnBrk="1" hangingPunct="1">
              <a:lnSpc>
                <a:spcPts val="2200"/>
              </a:lnSpc>
              <a:defRPr/>
            </a:pPr>
            <a:endParaRPr lang="en-US" sz="1400" dirty="0" smtClean="0">
              <a:solidFill>
                <a:srgbClr val="000000"/>
              </a:solidFill>
              <a:cs typeface="Gill Sans" charset="0"/>
              <a:sym typeface="Gill San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a:solidFill>
            <a:srgbClr val="FFFFFF"/>
          </a:solidFill>
          <a:ln/>
        </p:spPr>
      </p:sp>
      <p:sp>
        <p:nvSpPr>
          <p:cNvPr id="22530" name="Rectangle 2"/>
          <p:cNvSpPr>
            <a:spLocks noGrp="1" noChangeArrowheads="1"/>
          </p:cNvSpPr>
          <p:nvPr>
            <p:ph type="body" idx="1"/>
          </p:nvPr>
        </p:nvSpPr>
        <p:spPr>
          <a:ln/>
        </p:spPr>
        <p:txBody>
          <a:bodyPr/>
          <a:lstStyle/>
          <a:p>
            <a:pPr eaLnBrk="1" hangingPunct="1">
              <a:defRPr/>
            </a:pPr>
            <a:r>
              <a:rPr lang="en-US" sz="1400" dirty="0" smtClean="0">
                <a:solidFill>
                  <a:srgbClr val="000000"/>
                </a:solidFill>
                <a:cs typeface="Gill Sans" charset="0"/>
                <a:sym typeface="Gill Sans" charset="0"/>
              </a:rPr>
              <a:t>To study those interconnected systems, complex networks becomes the natural language.  Networks consist of nodes and links, degree is defined as the number of links connected to a node.</a:t>
            </a:r>
          </a:p>
          <a:p>
            <a:pPr eaLnBrk="1" hangingPunct="1">
              <a:defRPr/>
            </a:pPr>
            <a:r>
              <a:rPr lang="en-US" sz="1400" dirty="0" smtClean="0">
                <a:solidFill>
                  <a:srgbClr val="000000"/>
                </a:solidFill>
                <a:cs typeface="Gill Sans" charset="0"/>
                <a:sym typeface="Gill Sans" charset="0"/>
              </a:rPr>
              <a:t>In the past 15 years, physicists have been actively participated in the research of complex networks. Percolation has become common to study the giant cluster and critical phenomena in the complex systems. Problem of robustness like cascading failure  or epidemic problems, like disease spreading.</a:t>
            </a:r>
          </a:p>
          <a:p>
            <a:pPr eaLnBrk="1" hangingPunct="1">
              <a:defRPr/>
            </a:pPr>
            <a:r>
              <a:rPr lang="en-US" sz="1400" dirty="0" smtClean="0">
                <a:solidFill>
                  <a:srgbClr val="000000"/>
                </a:solidFill>
                <a:cs typeface="Gill Sans" charset="0"/>
                <a:sym typeface="Gill Sans" charset="0"/>
              </a:rPr>
              <a:t>Percolation: porous media, isolating system &amp; conducting system.</a:t>
            </a:r>
          </a:p>
          <a:p>
            <a:pPr eaLnBrk="1" hangingPunct="1">
              <a:defRPr/>
            </a:pPr>
            <a:endParaRPr lang="en-US" sz="1400" dirty="0" smtClean="0">
              <a:solidFill>
                <a:srgbClr val="000000"/>
              </a:solidFill>
              <a:cs typeface="Gill Sans" charset="0"/>
              <a:sym typeface="Gill Sans" charset="0"/>
            </a:endParaRPr>
          </a:p>
          <a:p>
            <a:pPr eaLnBrk="1" hangingPunct="1">
              <a:defRPr/>
            </a:pPr>
            <a:r>
              <a:rPr lang="en-US" sz="1400" dirty="0" smtClean="0">
                <a:solidFill>
                  <a:srgbClr val="000000"/>
                </a:solidFill>
                <a:cs typeface="Gill Sans" charset="0"/>
                <a:sym typeface="Gill Sans" charset="0"/>
              </a:rPr>
              <a:t>However, almost all work had been focused on single networks before 2010. And that leads to one of research interest: develop theoretical framework to study interdependent networks.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a:solidFill>
            <a:srgbClr val="FFFFFF"/>
          </a:solidFill>
          <a:ln/>
        </p:spPr>
      </p:sp>
      <p:sp>
        <p:nvSpPr>
          <p:cNvPr id="22530" name="Rectangle 2"/>
          <p:cNvSpPr>
            <a:spLocks noGrp="1" noChangeArrowheads="1"/>
          </p:cNvSpPr>
          <p:nvPr>
            <p:ph type="body" idx="1"/>
          </p:nvPr>
        </p:nvSpPr>
        <p:spPr>
          <a:ln/>
        </p:spPr>
        <p:txBody>
          <a:bodyPr/>
          <a:lstStyle/>
          <a:p>
            <a:pPr eaLnBrk="1" hangingPunct="1">
              <a:defRPr/>
            </a:pPr>
            <a:r>
              <a:rPr lang="en-US" sz="1400" dirty="0" smtClean="0">
                <a:solidFill>
                  <a:srgbClr val="000000"/>
                </a:solidFill>
                <a:cs typeface="Gill Sans" charset="0"/>
                <a:sym typeface="Gill Sans" charset="0"/>
              </a:rPr>
              <a:t>To study those interconnected systems, complex networks becomes the natural language.  Networks consist of nodes and links, degree is defined as the number of links connected to a node.</a:t>
            </a:r>
          </a:p>
          <a:p>
            <a:pPr eaLnBrk="1" hangingPunct="1">
              <a:defRPr/>
            </a:pPr>
            <a:r>
              <a:rPr lang="en-US" sz="1400" dirty="0" smtClean="0">
                <a:solidFill>
                  <a:srgbClr val="000000"/>
                </a:solidFill>
                <a:cs typeface="Gill Sans" charset="0"/>
                <a:sym typeface="Gill Sans" charset="0"/>
              </a:rPr>
              <a:t>In the past 15 years, physicists have been actively participated in the research of complex networks. Percolation has become common to study the giant cluster and critical phenomena in the complex systems. Problem of robustness like cascading failure  or epidemic problems, like disease spreading.</a:t>
            </a:r>
          </a:p>
          <a:p>
            <a:pPr eaLnBrk="1" hangingPunct="1">
              <a:defRPr/>
            </a:pPr>
            <a:r>
              <a:rPr lang="en-US" sz="1400" dirty="0" smtClean="0">
                <a:solidFill>
                  <a:srgbClr val="000000"/>
                </a:solidFill>
                <a:cs typeface="Gill Sans" charset="0"/>
                <a:sym typeface="Gill Sans" charset="0"/>
              </a:rPr>
              <a:t>Percolation: porous media, isolating system &amp; conducting system.</a:t>
            </a:r>
          </a:p>
          <a:p>
            <a:pPr eaLnBrk="1" hangingPunct="1">
              <a:defRPr/>
            </a:pPr>
            <a:endParaRPr lang="en-US" sz="1400" dirty="0" smtClean="0">
              <a:solidFill>
                <a:srgbClr val="000000"/>
              </a:solidFill>
              <a:cs typeface="Gill Sans" charset="0"/>
              <a:sym typeface="Gill Sans" charset="0"/>
            </a:endParaRPr>
          </a:p>
          <a:p>
            <a:pPr eaLnBrk="1" hangingPunct="1">
              <a:defRPr/>
            </a:pPr>
            <a:r>
              <a:rPr lang="en-US" sz="1400" dirty="0" smtClean="0">
                <a:solidFill>
                  <a:srgbClr val="000000"/>
                </a:solidFill>
                <a:cs typeface="Gill Sans" charset="0"/>
                <a:sym typeface="Gill Sans" charset="0"/>
              </a:rPr>
              <a:t>However, almost all work had been focused on single networks before 2010. And that leads to one of research interest: develop theoretical framework to study interdependent networks.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To give you a intuitive feeling of interdependent networks, let’s look at this communication – power grid interdependent network.</a:t>
            </a:r>
          </a:p>
          <a:p>
            <a:pPr>
              <a:defRPr/>
            </a:pPr>
            <a:r>
              <a:rPr lang="en-US" dirty="0" smtClean="0"/>
              <a:t>The nodes in SCADA communicates with other power plants and control its corresponding power plant to keep the voltage stable in the power grid. So the functioning of power grid replies on the functioning of SCADA nodes, and the functioning of SCADA nodes replies on the power supply of power plants.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In 2010, Sergey, </a:t>
            </a:r>
            <a:r>
              <a:rPr lang="en-US" dirty="0" err="1" smtClean="0"/>
              <a:t>Shlomo</a:t>
            </a:r>
            <a:r>
              <a:rPr lang="en-US" dirty="0" smtClean="0"/>
              <a:t> and gene proposed this interdependent networks model with a corresponding percolation math framework to study the giant component and critical point.</a:t>
            </a:r>
          </a:p>
          <a:p>
            <a:pPr>
              <a:defRPr/>
            </a:pPr>
            <a:r>
              <a:rPr lang="en-US" dirty="0" smtClean="0"/>
              <a:t>The model is like this: </a:t>
            </a:r>
          </a:p>
          <a:p>
            <a:pPr>
              <a:defRPr/>
            </a:pPr>
            <a:r>
              <a:rPr lang="en-US" dirty="0" smtClean="0"/>
              <a:t>two networks,</a:t>
            </a:r>
          </a:p>
          <a:p>
            <a:pPr>
              <a:defRPr/>
            </a:pPr>
            <a:r>
              <a:rPr lang="en-US" dirty="0" smtClean="0"/>
              <a:t>Within one networks, it’s connectivity links, when one node is disconnected with the giant component, it fails.</a:t>
            </a:r>
          </a:p>
          <a:p>
            <a:pPr>
              <a:defRPr/>
            </a:pPr>
            <a:r>
              <a:rPr lang="en-US" dirty="0" smtClean="0"/>
              <a:t>Between two networks, it’s dependency links, if one node fail in one network, the corresponding node in the other network fails too.</a:t>
            </a:r>
          </a:p>
          <a:p>
            <a:pPr>
              <a:defRPr/>
            </a:pPr>
            <a:r>
              <a:rPr lang="en-US" dirty="0" smtClean="0"/>
              <a:t>Nodes are one-to-one correspondent,</a:t>
            </a:r>
          </a:p>
          <a:p>
            <a:pPr>
              <a:defRPr/>
            </a:pPr>
            <a:endParaRPr lang="en-US" dirty="0" smtClean="0"/>
          </a:p>
          <a:p>
            <a:pPr>
              <a:defRPr/>
            </a:pPr>
            <a:r>
              <a:rPr lang="en-US" dirty="0" smtClean="0"/>
              <a:t>This paper showed that instead of second order phase transition in single network, coupled networks has a first order phase transition. </a:t>
            </a:r>
          </a:p>
          <a:p>
            <a:pPr>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183388"/>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8440663"/>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25670589"/>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1124577"/>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0668279"/>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0807801"/>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008502"/>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419505342"/>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25099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2856644"/>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75610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205319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1134043"/>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276403"/>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7750235"/>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329441"/>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25111640"/>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498742"/>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5242015"/>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40503224"/>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793971"/>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26906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9789081"/>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81197685"/>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2781673"/>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2649362"/>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01662870"/>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581979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71869908"/>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082085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9579412"/>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815938"/>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146434"/>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424409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3553110"/>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787137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28583"/>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20026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0860322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297979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50310364"/>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656895"/>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0278994"/>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9215918"/>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7994"/>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3706463"/>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3135618"/>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093650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615561"/>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0752565"/>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0202305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6464431"/>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817004"/>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1572236"/>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5136437"/>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0705518"/>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593883"/>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589061"/>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42440068"/>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02526577"/>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863579"/>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14825409"/>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6183580"/>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8501263"/>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968565"/>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78627169"/>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2090720"/>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1588111"/>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07500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380612"/>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7973761"/>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934186"/>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12423742"/>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0752143"/>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651010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67261503"/>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752555"/>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85086396"/>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512977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386693"/>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9423219"/>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17164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36473458"/>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734797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29189088"/>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436999"/>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5786522"/>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58181834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0746534"/>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637289"/>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7952957"/>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3245277"/>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17272"/>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56106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66646495"/>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405391"/>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4746080"/>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974588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96161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525380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1363890"/>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174859"/>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34808652"/>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081432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0152486"/>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5590898"/>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44435541"/>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1868286"/>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7484638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280235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22477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61852284"/>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49489258"/>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1144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471195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3301731"/>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127195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102968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21437395"/>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1096582"/>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63677815"/>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94743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822515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747609"/>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14901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40610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5618686"/>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738570"/>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99638"/>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2653501"/>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82813976"/>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99975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4374430"/>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9888161"/>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7074593"/>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9873474"/>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5190154"/>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823671"/>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2731511"/>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51742207"/>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8934914"/>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4097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4097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3451451"/>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889959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4842635"/>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3978886"/>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6574139"/>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8015826"/>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74773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2824664"/>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414741"/>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7160460"/>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54345186"/>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9358765"/>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274735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6"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760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eaLnBrk="0" fontAlgn="base" hangingPunct="0">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205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38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38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eaLnBrk="0" fontAlgn="base" hangingPunct="0">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342900" indent="-342900" algn="ctr" rtl="0" eaLnBrk="0" fontAlgn="base" hangingPunct="0">
        <a:spcBef>
          <a:spcPct val="0"/>
        </a:spcBef>
        <a:spcAft>
          <a:spcPct val="0"/>
        </a:spcAft>
        <a:defRPr sz="36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6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6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6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7170"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xmlns:p14="http://schemas.microsoft.com/office/powerpoint/2010/main"/>
  <p:hf hdr="0" ftr="0"/>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70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70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70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70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70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70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7000">
          <a:solidFill>
            <a:schemeClr val="tx1"/>
          </a:solidFill>
          <a:latin typeface="Gill Sans" charset="0"/>
          <a:ea typeface="Heiti SC Light" charset="0"/>
          <a:cs typeface="Heiti SC Light"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8194"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xmlns:p14="http://schemas.microsoft.com/office/powerpoint/2010/main"/>
  <p:hf hdr="0" ftr="0"/>
  <p:txStyles>
    <p:titleStyle>
      <a:lvl1pPr algn="ctr" rtl="0" eaLnBrk="0" fontAlgn="base" hangingPunct="0">
        <a:spcBef>
          <a:spcPct val="0"/>
        </a:spcBef>
        <a:spcAft>
          <a:spcPct val="0"/>
        </a:spcAft>
        <a:defRPr sz="7000">
          <a:solidFill>
            <a:schemeClr val="tx1"/>
          </a:solidFill>
          <a:latin typeface="+mj-lt"/>
          <a:ea typeface="+mj-ea"/>
          <a:cs typeface="+mj-cs"/>
          <a:sym typeface="Gill Sans" charset="0"/>
        </a:defRPr>
      </a:lvl1pPr>
      <a:lvl2pPr algn="ctr" rtl="0" eaLnBrk="0" fontAlgn="base" hangingPunct="0">
        <a:spcBef>
          <a:spcPct val="0"/>
        </a:spcBef>
        <a:spcAft>
          <a:spcPct val="0"/>
        </a:spcAft>
        <a:defRPr sz="70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70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70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70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70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70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70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7000">
          <a:solidFill>
            <a:schemeClr val="tx1"/>
          </a:solidFill>
          <a:latin typeface="Gill Sans" charset="0"/>
          <a:ea typeface="Heiti SC Light" charset="0"/>
          <a:cs typeface="Heiti SC Light" charset="0"/>
          <a:sym typeface="Gill Sans" charset="0"/>
        </a:defRPr>
      </a:lvl9pPr>
    </p:titleStyle>
    <p:bodyStyle>
      <a:lvl1pPr marL="342900" indent="-342900" algn="ctr" rtl="0" eaLnBrk="0" fontAlgn="base" hangingPunct="0">
        <a:spcBef>
          <a:spcPct val="0"/>
        </a:spcBef>
        <a:spcAft>
          <a:spcPct val="0"/>
        </a:spcAft>
        <a:defRPr sz="3400">
          <a:solidFill>
            <a:schemeClr val="tx1"/>
          </a:solidFill>
          <a:latin typeface="+mn-lt"/>
          <a:ea typeface="+mn-ea"/>
          <a:cs typeface="+mn-cs"/>
          <a:sym typeface="Gill Sans" charset="0"/>
        </a:defRPr>
      </a:lvl1pPr>
      <a:lvl2pPr marL="742950" indent="-285750" algn="ctr" rtl="0" eaLnBrk="0" fontAlgn="base" hangingPunct="0">
        <a:spcBef>
          <a:spcPct val="0"/>
        </a:spcBef>
        <a:spcAft>
          <a:spcPct val="0"/>
        </a:spcAft>
        <a:defRPr sz="3400">
          <a:solidFill>
            <a:schemeClr val="tx1"/>
          </a:solidFill>
          <a:latin typeface="+mn-lt"/>
          <a:ea typeface="+mn-ea"/>
          <a:cs typeface="+mn-cs"/>
          <a:sym typeface="Gill Sans" charset="0"/>
        </a:defRPr>
      </a:lvl2pPr>
      <a:lvl3pPr marL="1143000" indent="-228600" algn="ctr" rtl="0" eaLnBrk="0" fontAlgn="base" hangingPunct="0">
        <a:spcBef>
          <a:spcPct val="0"/>
        </a:spcBef>
        <a:spcAft>
          <a:spcPct val="0"/>
        </a:spcAft>
        <a:defRPr sz="3400">
          <a:solidFill>
            <a:schemeClr val="tx1"/>
          </a:solidFill>
          <a:latin typeface="+mn-lt"/>
          <a:ea typeface="+mn-ea"/>
          <a:cs typeface="+mn-cs"/>
          <a:sym typeface="Gill Sans" charset="0"/>
        </a:defRPr>
      </a:lvl3pPr>
      <a:lvl4pPr marL="1600200" indent="-228600" algn="ctr" rtl="0" eaLnBrk="0" fontAlgn="base" hangingPunct="0">
        <a:spcBef>
          <a:spcPct val="0"/>
        </a:spcBef>
        <a:spcAft>
          <a:spcPct val="0"/>
        </a:spcAft>
        <a:defRPr sz="3400">
          <a:solidFill>
            <a:schemeClr val="tx1"/>
          </a:solidFill>
          <a:latin typeface="+mn-lt"/>
          <a:ea typeface="+mn-ea"/>
          <a:cs typeface="+mn-cs"/>
          <a:sym typeface="Gill Sans" charset="0"/>
        </a:defRPr>
      </a:lvl4pPr>
      <a:lvl5pPr marL="2057400" indent="-228600" algn="ctr" rtl="0" eaLnBrk="0" fontAlgn="base" hangingPunct="0">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xmlns:p14="http://schemas.microsoft.com/office/powerpoint/2010/main"/>
  <p:hf hdr="0" ftr="0"/>
  <p:txStyles>
    <p:titleStyle>
      <a:lvl1pPr algn="ctr" rtl="0" eaLnBrk="0" fontAlgn="base" hangingPunct="0">
        <a:spcBef>
          <a:spcPct val="0"/>
        </a:spcBef>
        <a:spcAft>
          <a:spcPct val="0"/>
        </a:spcAft>
        <a:defRPr sz="8400">
          <a:solidFill>
            <a:schemeClr val="tx1"/>
          </a:solidFill>
          <a:latin typeface="+mj-lt"/>
          <a:ea typeface="+mj-ea"/>
          <a:cs typeface="+mj-cs"/>
          <a:sym typeface="Gill Sans" charset="0"/>
        </a:defRPr>
      </a:lvl1pPr>
      <a:lvl2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2pPr>
      <a:lvl3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3pPr>
      <a:lvl4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4pPr>
      <a:lvl5pPr algn="ctr" rtl="0" eaLnBrk="0" fontAlgn="base" hangingPunct="0">
        <a:spcBef>
          <a:spcPct val="0"/>
        </a:spcBef>
        <a:spcAft>
          <a:spcPct val="0"/>
        </a:spcAft>
        <a:defRPr sz="8400">
          <a:solidFill>
            <a:schemeClr val="tx1"/>
          </a:solidFill>
          <a:latin typeface="Gill Sans" charset="0"/>
          <a:ea typeface="Heiti SC Light" charset="0"/>
          <a:cs typeface="Heiti SC Light" charset="0"/>
          <a:sym typeface="Gill Sans" charset="0"/>
        </a:defRPr>
      </a:lvl5pPr>
      <a:lvl6pPr marL="4572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6pPr>
      <a:lvl7pPr marL="9144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7pPr>
      <a:lvl8pPr marL="13716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8pPr>
      <a:lvl9pPr marL="1828800" algn="ctr" rtl="0" fontAlgn="base">
        <a:spcBef>
          <a:spcPct val="0"/>
        </a:spcBef>
        <a:spcAft>
          <a:spcPct val="0"/>
        </a:spcAft>
        <a:defRPr sz="8400">
          <a:solidFill>
            <a:schemeClr val="tx1"/>
          </a:solidFill>
          <a:latin typeface="Gill Sans" charset="0"/>
          <a:ea typeface="Heiti SC Light" charset="0"/>
          <a:cs typeface="Heiti SC Light" charset="0"/>
          <a:sym typeface="Gill Sans" charset="0"/>
        </a:defRPr>
      </a:lvl9pPr>
    </p:titleStyle>
    <p:bodyStyle>
      <a:lvl1pPr marL="889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eaLnBrk="0" fontAlgn="base" hangingPunct="0">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5" Type="http://schemas.openxmlformats.org/officeDocument/2006/relationships/image" Target="../media/image38.png"/><Relationship Id="rId6" Type="http://schemas.openxmlformats.org/officeDocument/2006/relationships/image" Target="../media/image39.emf"/><Relationship Id="rId1" Type="http://schemas.openxmlformats.org/officeDocument/2006/relationships/slideLayout" Target="../slideLayouts/slideLayout13.xml"/><Relationship Id="rId2" Type="http://schemas.openxmlformats.org/officeDocument/2006/relationships/image" Target="../media/image35.pn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10.bin"/><Relationship Id="rId12" Type="http://schemas.openxmlformats.org/officeDocument/2006/relationships/image" Target="../media/image44.wmf"/><Relationship Id="rId1" Type="http://schemas.openxmlformats.org/officeDocument/2006/relationships/vmlDrawing" Target="../drawings/vmlDrawing2.vml"/><Relationship Id="rId2" Type="http://schemas.openxmlformats.org/officeDocument/2006/relationships/slideLayout" Target="../slideLayouts/slideLayout13.xml"/><Relationship Id="rId3" Type="http://schemas.openxmlformats.org/officeDocument/2006/relationships/oleObject" Target="../embeddings/oleObject6.bin"/><Relationship Id="rId4" Type="http://schemas.openxmlformats.org/officeDocument/2006/relationships/image" Target="../media/image40.wmf"/><Relationship Id="rId5" Type="http://schemas.openxmlformats.org/officeDocument/2006/relationships/oleObject" Target="../embeddings/oleObject7.bin"/><Relationship Id="rId6" Type="http://schemas.openxmlformats.org/officeDocument/2006/relationships/image" Target="../media/image41.wmf"/><Relationship Id="rId7" Type="http://schemas.openxmlformats.org/officeDocument/2006/relationships/oleObject" Target="../embeddings/oleObject8.bin"/><Relationship Id="rId8" Type="http://schemas.openxmlformats.org/officeDocument/2006/relationships/image" Target="../media/image42.wmf"/><Relationship Id="rId9" Type="http://schemas.openxmlformats.org/officeDocument/2006/relationships/oleObject" Target="../embeddings/oleObject9.bin"/><Relationship Id="rId10" Type="http://schemas.openxmlformats.org/officeDocument/2006/relationships/image" Target="../media/image43.wmf"/></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7" Type="http://schemas.openxmlformats.org/officeDocument/2006/relationships/image" Target="../media/image49.emf"/><Relationship Id="rId8" Type="http://schemas.openxmlformats.org/officeDocument/2006/relationships/image" Target="../media/image50.emf"/><Relationship Id="rId9" Type="http://schemas.openxmlformats.org/officeDocument/2006/relationships/image" Target="../media/image51.png"/><Relationship Id="rId10" Type="http://schemas.openxmlformats.org/officeDocument/2006/relationships/image" Target="../media/image52.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emf"/><Relationship Id="rId5" Type="http://schemas.openxmlformats.org/officeDocument/2006/relationships/image" Target="../media/image55.emf"/><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emf"/><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emf"/><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emf"/><Relationship Id="rId7" Type="http://schemas.openxmlformats.org/officeDocument/2006/relationships/image" Target="../media/image65.emf"/><Relationship Id="rId8" Type="http://schemas.openxmlformats.org/officeDocument/2006/relationships/image" Target="../media/image66.emf"/><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1.jpe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0.emf"/><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73.png"/></Relationships>
</file>

<file path=ppt/slides/_rels/slide24.xml.rels><?xml version="1.0" encoding="UTF-8" standalone="yes"?>
<Relationships xmlns="http://schemas.openxmlformats.org/package/2006/relationships"><Relationship Id="rId11" Type="http://schemas.openxmlformats.org/officeDocument/2006/relationships/image" Target="../media/image82.emf"/><Relationship Id="rId12" Type="http://schemas.openxmlformats.org/officeDocument/2006/relationships/image" Target="../media/image83.emf"/><Relationship Id="rId13" Type="http://schemas.openxmlformats.org/officeDocument/2006/relationships/image" Target="../media/image84.emf"/><Relationship Id="rId14" Type="http://schemas.openxmlformats.org/officeDocument/2006/relationships/image" Target="../media/image85.emf"/><Relationship Id="rId15" Type="http://schemas.openxmlformats.org/officeDocument/2006/relationships/image" Target="../media/image86.emf"/><Relationship Id="rId16" Type="http://schemas.openxmlformats.org/officeDocument/2006/relationships/image" Target="../media/image87.emf"/><Relationship Id="rId17" Type="http://schemas.openxmlformats.org/officeDocument/2006/relationships/image" Target="../media/image88.emf"/><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emf"/><Relationship Id="rId7" Type="http://schemas.openxmlformats.org/officeDocument/2006/relationships/image" Target="../media/image78.png"/><Relationship Id="rId8" Type="http://schemas.openxmlformats.org/officeDocument/2006/relationships/image" Target="../media/image79.emf"/><Relationship Id="rId9" Type="http://schemas.openxmlformats.org/officeDocument/2006/relationships/image" Target="../media/image80.emf"/><Relationship Id="rId10"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1.jpeg"/><Relationship Id="rId7" Type="http://schemas.openxmlformats.org/officeDocument/2006/relationships/image" Target="../media/image92.png"/><Relationship Id="rId8" Type="http://schemas.openxmlformats.org/officeDocument/2006/relationships/image" Target="../media/image93.png"/><Relationship Id="rId9" Type="http://schemas.openxmlformats.org/officeDocument/2006/relationships/image" Target="../media/image94.png"/><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95.png"/><Relationship Id="rId4" Type="http://schemas.openxmlformats.org/officeDocument/2006/relationships/image" Target="../media/image1.jpeg"/><Relationship Id="rId5" Type="http://schemas.openxmlformats.org/officeDocument/2006/relationships/image" Target="../media/image96.emf"/><Relationship Id="rId6" Type="http://schemas.openxmlformats.org/officeDocument/2006/relationships/image" Target="../media/image97.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98.emf"/><Relationship Id="rId4" Type="http://schemas.openxmlformats.org/officeDocument/2006/relationships/image" Target="../media/image99.emf"/><Relationship Id="rId5" Type="http://schemas.openxmlformats.org/officeDocument/2006/relationships/image" Target="../media/image100.png"/><Relationship Id="rId6" Type="http://schemas.openxmlformats.org/officeDocument/2006/relationships/image" Target="../media/image101.png"/><Relationship Id="rId7" Type="http://schemas.openxmlformats.org/officeDocument/2006/relationships/image" Target="../media/image102.png"/><Relationship Id="rId8" Type="http://schemas.openxmlformats.org/officeDocument/2006/relationships/image" Target="../media/image103.png"/><Relationship Id="rId9" Type="http://schemas.openxmlformats.org/officeDocument/2006/relationships/image" Target="../media/image104.emf"/><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9" Type="http://schemas.openxmlformats.org/officeDocument/2006/relationships/oleObject" Target="../embeddings/oleObject13.bin"/><Relationship Id="rId20" Type="http://schemas.openxmlformats.org/officeDocument/2006/relationships/image" Target="../media/image107.wmf"/><Relationship Id="rId10" Type="http://schemas.openxmlformats.org/officeDocument/2006/relationships/image" Target="../media/image40.wmf"/><Relationship Id="rId11" Type="http://schemas.openxmlformats.org/officeDocument/2006/relationships/oleObject" Target="../embeddings/oleObject14.bin"/><Relationship Id="rId12" Type="http://schemas.openxmlformats.org/officeDocument/2006/relationships/image" Target="../media/image41.wmf"/><Relationship Id="rId13" Type="http://schemas.openxmlformats.org/officeDocument/2006/relationships/oleObject" Target="../embeddings/oleObject15.bin"/><Relationship Id="rId14" Type="http://schemas.openxmlformats.org/officeDocument/2006/relationships/image" Target="../media/image42.wmf"/><Relationship Id="rId15" Type="http://schemas.openxmlformats.org/officeDocument/2006/relationships/oleObject" Target="../embeddings/oleObject16.bin"/><Relationship Id="rId16" Type="http://schemas.openxmlformats.org/officeDocument/2006/relationships/image" Target="../media/image43.wmf"/><Relationship Id="rId17" Type="http://schemas.openxmlformats.org/officeDocument/2006/relationships/oleObject" Target="../embeddings/oleObject17.bin"/><Relationship Id="rId18" Type="http://schemas.openxmlformats.org/officeDocument/2006/relationships/image" Target="../media/image44.wmf"/><Relationship Id="rId19" Type="http://schemas.openxmlformats.org/officeDocument/2006/relationships/oleObject" Target="../embeddings/oleObject18.bin"/><Relationship Id="rId1" Type="http://schemas.openxmlformats.org/officeDocument/2006/relationships/vmlDrawing" Target="../drawings/vmlDrawing3.vml"/><Relationship Id="rId2" Type="http://schemas.openxmlformats.org/officeDocument/2006/relationships/tags" Target="../tags/tag1.xml"/><Relationship Id="rId3" Type="http://schemas.openxmlformats.org/officeDocument/2006/relationships/slideLayout" Target="../slideLayouts/slideLayout13.xml"/><Relationship Id="rId4" Type="http://schemas.openxmlformats.org/officeDocument/2006/relationships/notesSlide" Target="../notesSlides/notesSlide26.xml"/><Relationship Id="rId5" Type="http://schemas.openxmlformats.org/officeDocument/2006/relationships/oleObject" Target="../embeddings/oleObject11.bin"/><Relationship Id="rId6" Type="http://schemas.openxmlformats.org/officeDocument/2006/relationships/image" Target="../media/image105.wmf"/><Relationship Id="rId7" Type="http://schemas.openxmlformats.org/officeDocument/2006/relationships/oleObject" Target="../embeddings/oleObject12.bin"/><Relationship Id="rId8" Type="http://schemas.openxmlformats.org/officeDocument/2006/relationships/image" Target="../media/image106.wmf"/></Relationships>
</file>

<file path=ppt/slides/_rels/slide31.xml.rels><?xml version="1.0" encoding="UTF-8" standalone="yes"?>
<Relationships xmlns="http://schemas.openxmlformats.org/package/2006/relationships"><Relationship Id="rId11" Type="http://schemas.openxmlformats.org/officeDocument/2006/relationships/oleObject" Target="../embeddings/oleObject23.bin"/><Relationship Id="rId12" Type="http://schemas.openxmlformats.org/officeDocument/2006/relationships/image" Target="../media/image111.wmf"/><Relationship Id="rId13" Type="http://schemas.openxmlformats.org/officeDocument/2006/relationships/oleObject" Target="../embeddings/oleObject24.bin"/><Relationship Id="rId14" Type="http://schemas.openxmlformats.org/officeDocument/2006/relationships/image" Target="../media/image112.wmf"/><Relationship Id="rId15" Type="http://schemas.openxmlformats.org/officeDocument/2006/relationships/oleObject" Target="../embeddings/oleObject25.bin"/><Relationship Id="rId16" Type="http://schemas.openxmlformats.org/officeDocument/2006/relationships/image" Target="../media/image113.wmf"/><Relationship Id="rId1" Type="http://schemas.openxmlformats.org/officeDocument/2006/relationships/vmlDrawing" Target="../drawings/vmlDrawing4.vml"/><Relationship Id="rId2" Type="http://schemas.openxmlformats.org/officeDocument/2006/relationships/slideLayout" Target="../slideLayouts/slideLayout13.xml"/><Relationship Id="rId3" Type="http://schemas.openxmlformats.org/officeDocument/2006/relationships/oleObject" Target="../embeddings/oleObject19.bin"/><Relationship Id="rId4" Type="http://schemas.openxmlformats.org/officeDocument/2006/relationships/image" Target="../media/image108.wmf"/><Relationship Id="rId5" Type="http://schemas.openxmlformats.org/officeDocument/2006/relationships/oleObject" Target="../embeddings/oleObject20.bin"/><Relationship Id="rId6" Type="http://schemas.openxmlformats.org/officeDocument/2006/relationships/image" Target="../media/image105.wmf"/><Relationship Id="rId7" Type="http://schemas.openxmlformats.org/officeDocument/2006/relationships/oleObject" Target="../embeddings/oleObject21.bin"/><Relationship Id="rId8" Type="http://schemas.openxmlformats.org/officeDocument/2006/relationships/image" Target="../media/image109.wmf"/><Relationship Id="rId9" Type="http://schemas.openxmlformats.org/officeDocument/2006/relationships/oleObject" Target="../embeddings/oleObject22.bin"/><Relationship Id="rId10" Type="http://schemas.openxmlformats.org/officeDocument/2006/relationships/image" Target="../media/image110.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4.bin"/><Relationship Id="rId12" Type="http://schemas.openxmlformats.org/officeDocument/2006/relationships/oleObject" Target="../embeddings/oleObject5.bin"/><Relationship Id="rId13" Type="http://schemas.openxmlformats.org/officeDocument/2006/relationships/image" Target="../media/image11.emf"/><Relationship Id="rId14"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6.xml"/><Relationship Id="rId4" Type="http://schemas.openxmlformats.org/officeDocument/2006/relationships/image" Target="../media/image12.png"/><Relationship Id="rId5" Type="http://schemas.openxmlformats.org/officeDocument/2006/relationships/oleObject" Target="../embeddings/oleObject1.bin"/><Relationship Id="rId6" Type="http://schemas.openxmlformats.org/officeDocument/2006/relationships/image" Target="../media/image8.wmf"/><Relationship Id="rId7" Type="http://schemas.openxmlformats.org/officeDocument/2006/relationships/oleObject" Target="../embeddings/oleObject2.bin"/><Relationship Id="rId8" Type="http://schemas.openxmlformats.org/officeDocument/2006/relationships/image" Target="../media/image9.wmf"/><Relationship Id="rId9" Type="http://schemas.openxmlformats.org/officeDocument/2006/relationships/oleObject" Target="../embeddings/oleObject3.bin"/><Relationship Id="rId10"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1320800" y="1447800"/>
            <a:ext cx="10464800" cy="2197100"/>
          </a:xfrm>
        </p:spPr>
        <p:txBody>
          <a:bodyPr/>
          <a:lstStyle/>
          <a:p>
            <a:pPr eaLnBrk="1" hangingPunct="1">
              <a:defRPr/>
            </a:pPr>
            <a:r>
              <a:rPr lang="en-US" sz="4800" dirty="0" smtClean="0"/>
              <a:t>Network theory</a:t>
            </a:r>
            <a:br>
              <a:rPr lang="en-US" sz="4800" dirty="0" smtClean="0"/>
            </a:br>
            <a:r>
              <a:rPr lang="en-US" sz="4800" dirty="0" smtClean="0"/>
              <a:t>and</a:t>
            </a:r>
            <a:br>
              <a:rPr lang="en-US" sz="4800" dirty="0" smtClean="0"/>
            </a:br>
            <a:r>
              <a:rPr lang="en-US" sz="4800" dirty="0" smtClean="0"/>
              <a:t>its applications in economic systems</a:t>
            </a:r>
            <a:r>
              <a:rPr lang="en-US" dirty="0" smtClean="0"/>
              <a:t/>
            </a:r>
            <a:br>
              <a:rPr lang="en-US" dirty="0" smtClean="0"/>
            </a:br>
            <a:r>
              <a:rPr lang="en-US" sz="3600" dirty="0" smtClean="0">
                <a:solidFill>
                  <a:srgbClr val="D90B00"/>
                </a:solidFill>
              </a:rPr>
              <a:t>-- Final Oral Exam</a:t>
            </a:r>
          </a:p>
        </p:txBody>
      </p:sp>
      <p:sp>
        <p:nvSpPr>
          <p:cNvPr id="15362" name="Rectangle 2"/>
          <p:cNvSpPr>
            <a:spLocks noGrp="1" noChangeArrowheads="1"/>
          </p:cNvSpPr>
          <p:nvPr>
            <p:ph type="body" idx="1"/>
          </p:nvPr>
        </p:nvSpPr>
        <p:spPr>
          <a:xfrm>
            <a:off x="558800" y="3886200"/>
            <a:ext cx="12115800" cy="3733800"/>
          </a:xfrm>
        </p:spPr>
        <p:txBody>
          <a:bodyPr/>
          <a:lstStyle/>
          <a:p>
            <a:pPr marL="0" indent="0" eaLnBrk="1" hangingPunct="1">
              <a:defRPr/>
            </a:pPr>
            <a:r>
              <a:rPr lang="en-US" sz="4800" dirty="0" smtClean="0"/>
              <a:t>Xuqing Huang</a:t>
            </a:r>
          </a:p>
          <a:p>
            <a:pPr marL="0" indent="0" algn="l" eaLnBrk="1" hangingPunct="1">
              <a:defRPr/>
            </a:pPr>
            <a:endParaRPr lang="en-US" dirty="0" smtClean="0"/>
          </a:p>
          <a:p>
            <a:pPr marL="0" indent="0" algn="l" eaLnBrk="1" hangingPunct="1">
              <a:defRPr/>
            </a:pPr>
            <a:r>
              <a:rPr lang="en-US" dirty="0" smtClean="0"/>
              <a:t>Advisor:          Prof. H. Eugene Stanley</a:t>
            </a:r>
          </a:p>
          <a:p>
            <a:pPr marL="0" indent="0" algn="l" eaLnBrk="1" hangingPunct="1">
              <a:defRPr/>
            </a:pPr>
            <a:endParaRPr lang="en-US" dirty="0" smtClean="0"/>
          </a:p>
          <a:p>
            <a:pPr marL="0" indent="0" algn="l" eaLnBrk="1" hangingPunct="1">
              <a:defRPr/>
            </a:pPr>
            <a:r>
              <a:rPr lang="en-US" dirty="0" smtClean="0"/>
              <a:t>Collaborators: </a:t>
            </a:r>
            <a:r>
              <a:rPr lang="en-US" sz="3200" dirty="0" smtClean="0"/>
              <a:t>Prof. </a:t>
            </a:r>
            <a:r>
              <a:rPr lang="en-US" sz="3200" dirty="0" err="1" smtClean="0"/>
              <a:t>Shlomo</a:t>
            </a:r>
            <a:r>
              <a:rPr lang="en-US" sz="3200" dirty="0" smtClean="0"/>
              <a:t> </a:t>
            </a:r>
            <a:r>
              <a:rPr lang="en-US" sz="3200" dirty="0" err="1" smtClean="0"/>
              <a:t>Havlin</a:t>
            </a:r>
            <a:endParaRPr lang="en-US" sz="3200" dirty="0" smtClean="0"/>
          </a:p>
          <a:p>
            <a:pPr marL="0" lvl="1" indent="0" algn="l" eaLnBrk="1" hangingPunct="1">
              <a:defRPr/>
            </a:pPr>
            <a:r>
              <a:rPr lang="en-US" sz="3200" dirty="0" smtClean="0"/>
              <a:t>                      </a:t>
            </a:r>
            <a:r>
              <a:rPr lang="en-US" sz="3200" dirty="0"/>
              <a:t> </a:t>
            </a:r>
            <a:r>
              <a:rPr lang="en-US" sz="3200" dirty="0" smtClean="0"/>
              <a:t>  Prof. Irena </a:t>
            </a:r>
            <a:r>
              <a:rPr lang="en-US" sz="3200" dirty="0" err="1" smtClean="0"/>
              <a:t>Vodenska</a:t>
            </a:r>
            <a:endParaRPr lang="en-US" sz="3200" dirty="0" smtClean="0"/>
          </a:p>
          <a:p>
            <a:pPr marL="0" lvl="1" indent="0" algn="l" eaLnBrk="1" hangingPunct="1">
              <a:defRPr/>
            </a:pPr>
            <a:r>
              <a:rPr lang="en-US" sz="3200" dirty="0" smtClean="0"/>
              <a:t>                         Prof. Sergey </a:t>
            </a:r>
            <a:r>
              <a:rPr lang="en-US" sz="3200" dirty="0" err="1" smtClean="0"/>
              <a:t>Buldyrev</a:t>
            </a:r>
            <a:endParaRPr lang="en-US" sz="3200" dirty="0" smtClean="0"/>
          </a:p>
          <a:p>
            <a:pPr marL="0" lvl="1" indent="0" algn="l" eaLnBrk="1" hangingPunct="1">
              <a:defRPr/>
            </a:pPr>
            <a:r>
              <a:rPr lang="en-US" sz="3200" dirty="0">
                <a:cs typeface="Gill Sans" charset="0"/>
              </a:rPr>
              <a:t>	</a:t>
            </a:r>
            <a:r>
              <a:rPr lang="en-US" sz="3200" dirty="0" smtClean="0">
                <a:cs typeface="Gill Sans" charset="0"/>
              </a:rPr>
              <a:t>		 Prof. </a:t>
            </a:r>
            <a:r>
              <a:rPr lang="en-US" sz="3200" dirty="0" err="1" smtClean="0">
                <a:cs typeface="Gill Sans" charset="0"/>
              </a:rPr>
              <a:t>Huijuan</a:t>
            </a:r>
            <a:r>
              <a:rPr lang="en-US" sz="3200" dirty="0" smtClean="0">
                <a:cs typeface="Gill Sans" charset="0"/>
              </a:rPr>
              <a:t> Wang</a:t>
            </a:r>
            <a:endParaRPr lang="en-US" sz="3200" dirty="0" smtClean="0">
              <a:cs typeface="Gill Sans" charset="0"/>
            </a:endParaRPr>
          </a:p>
          <a:p>
            <a:pPr marL="1066800" lvl="4" indent="0" algn="l" eaLnBrk="1" hangingPunct="1">
              <a:defRPr/>
            </a:pPr>
            <a:r>
              <a:rPr lang="en-US" sz="3200" dirty="0">
                <a:cs typeface="Gill Sans" charset="0"/>
              </a:rPr>
              <a:t>	</a:t>
            </a:r>
            <a:r>
              <a:rPr lang="en-US" sz="3200" dirty="0" smtClean="0">
                <a:cs typeface="Gill Sans" charset="0"/>
              </a:rPr>
              <a:t>	 </a:t>
            </a:r>
            <a:r>
              <a:rPr lang="en-US" sz="3200" dirty="0" err="1" smtClean="0"/>
              <a:t>Fengzhong</a:t>
            </a:r>
            <a:r>
              <a:rPr lang="en-US" sz="3200" dirty="0" smtClean="0"/>
              <a:t> </a:t>
            </a:r>
            <a:r>
              <a:rPr lang="en-US" sz="3200" dirty="0" smtClean="0"/>
              <a:t>Wang, </a:t>
            </a:r>
            <a:r>
              <a:rPr lang="en-US" sz="3200" dirty="0" err="1">
                <a:cs typeface="Gill Sans" charset="0"/>
              </a:rPr>
              <a:t>Dror</a:t>
            </a:r>
            <a:r>
              <a:rPr lang="en-US" sz="3200" dirty="0">
                <a:cs typeface="Gill Sans" charset="0"/>
              </a:rPr>
              <a:t> </a:t>
            </a:r>
            <a:r>
              <a:rPr lang="en-US" sz="3200" dirty="0" err="1" smtClean="0">
                <a:cs typeface="Gill Sans" charset="0"/>
              </a:rPr>
              <a:t>Kenett</a:t>
            </a:r>
            <a:endParaRPr lang="en-US" sz="3200" dirty="0" smtClean="0"/>
          </a:p>
          <a:p>
            <a:pPr marL="1066800" lvl="4" indent="0" algn="l" eaLnBrk="1" hangingPunct="1">
              <a:defRPr/>
            </a:pPr>
            <a:r>
              <a:rPr lang="en-US" sz="3200" dirty="0" smtClean="0">
                <a:cs typeface="Gill Sans" charset="0"/>
              </a:rPr>
              <a:t>		 </a:t>
            </a:r>
            <a:r>
              <a:rPr lang="en-US" sz="3200" dirty="0" err="1" smtClean="0">
                <a:cs typeface="Gill Sans" charset="0"/>
              </a:rPr>
              <a:t>Jianxi</a:t>
            </a:r>
            <a:r>
              <a:rPr lang="en-US" sz="3200" dirty="0" smtClean="0">
                <a:cs typeface="Gill Sans" charset="0"/>
              </a:rPr>
              <a:t> </a:t>
            </a:r>
            <a:r>
              <a:rPr lang="en-US" sz="3200" dirty="0" err="1">
                <a:cs typeface="Gill Sans" charset="0"/>
              </a:rPr>
              <a:t>Gao</a:t>
            </a:r>
            <a:r>
              <a:rPr lang="en-US" sz="3200" dirty="0">
                <a:cs typeface="Gill Sans" charset="0"/>
              </a:rPr>
              <a:t>, </a:t>
            </a:r>
            <a:r>
              <a:rPr lang="en-US" sz="3200" dirty="0" err="1">
                <a:cs typeface="Gill Sans" charset="0"/>
              </a:rPr>
              <a:t>Qian</a:t>
            </a:r>
            <a:r>
              <a:rPr lang="en-US" sz="3200" dirty="0">
                <a:cs typeface="Gill Sans" charset="0"/>
              </a:rPr>
              <a:t> Li, </a:t>
            </a:r>
            <a:r>
              <a:rPr lang="en-US" sz="3200" dirty="0" err="1">
                <a:cs typeface="Gill Sans" charset="0"/>
              </a:rPr>
              <a:t>Shuai</a:t>
            </a:r>
            <a:r>
              <a:rPr lang="en-US" sz="3200" dirty="0">
                <a:cs typeface="Gill Sans" charset="0"/>
              </a:rPr>
              <a:t> </a:t>
            </a:r>
            <a:r>
              <a:rPr lang="en-US" sz="3200" dirty="0" smtClean="0">
                <a:cs typeface="Gill Sans" charset="0"/>
              </a:rPr>
              <a:t>Shao,</a:t>
            </a:r>
            <a:r>
              <a:rPr lang="en-US" sz="3200" dirty="0"/>
              <a:t> </a:t>
            </a:r>
            <a:r>
              <a:rPr lang="en-US" sz="3200" dirty="0" err="1"/>
              <a:t>Nima</a:t>
            </a:r>
            <a:r>
              <a:rPr lang="en-US" sz="3200" dirty="0"/>
              <a:t> </a:t>
            </a:r>
            <a:r>
              <a:rPr lang="en-US" sz="3200" dirty="0" err="1"/>
              <a:t>Dehmamy</a:t>
            </a:r>
            <a:r>
              <a:rPr lang="en-US" sz="3200" dirty="0"/>
              <a:t> </a:t>
            </a:r>
            <a:endParaRPr lang="en-US" sz="3200" dirty="0" smtClean="0"/>
          </a:p>
          <a:p>
            <a:pPr marL="0" indent="0" eaLnBrk="1" hangingPunct="1">
              <a:defRPr/>
            </a:pPr>
            <a:endParaRPr lang="en-US" dirty="0" smtClean="0"/>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266700"/>
            <a:ext cx="2921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6866"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36867" name="Rectangle 3"/>
          <p:cNvSpPr>
            <a:spLocks/>
          </p:cNvSpPr>
          <p:nvPr/>
        </p:nvSpPr>
        <p:spPr bwMode="auto">
          <a:xfrm>
            <a:off x="1308100" y="1189850"/>
            <a:ext cx="43216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dirty="0" smtClean="0">
                <a:solidFill>
                  <a:schemeClr val="tx1"/>
                </a:solidFill>
                <a:ea typeface="ＭＳ Ｐゴシック" charset="0"/>
                <a:cs typeface="ＭＳ Ｐゴシック" charset="0"/>
              </a:rPr>
              <a:t>Topic I: Targeted </a:t>
            </a:r>
            <a:r>
              <a:rPr lang="en-US" sz="3600" dirty="0">
                <a:solidFill>
                  <a:schemeClr val="tx1"/>
                </a:solidFill>
                <a:ea typeface="ＭＳ Ｐゴシック" charset="0"/>
                <a:cs typeface="ＭＳ Ｐゴシック" charset="0"/>
              </a:rPr>
              <a:t>Attack</a:t>
            </a:r>
          </a:p>
        </p:txBody>
      </p:sp>
      <p:sp>
        <p:nvSpPr>
          <p:cNvPr id="32772" name="Rectangle 4"/>
          <p:cNvSpPr>
            <a:spLocks/>
          </p:cNvSpPr>
          <p:nvPr/>
        </p:nvSpPr>
        <p:spPr bwMode="auto">
          <a:xfrm>
            <a:off x="1244600" y="2133600"/>
            <a:ext cx="10464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571500" indent="-571500" algn="l">
              <a:buSzPct val="200000"/>
              <a:buFont typeface="Arial"/>
              <a:buChar char="•"/>
              <a:defRPr/>
            </a:pPr>
            <a:r>
              <a:rPr lang="en-US" sz="4000" dirty="0">
                <a:solidFill>
                  <a:schemeClr val="tx1"/>
                </a:solidFill>
                <a:latin typeface="Times New Roman" charset="0"/>
                <a:ea typeface="ＭＳ Ｐゴシック" charset="0"/>
                <a:cs typeface="ＭＳ Ｐゴシック" charset="0"/>
                <a:sym typeface="Times New Roman" charset="0"/>
              </a:rPr>
              <a:t>Nodes do not fail randomly in many cases</a:t>
            </a:r>
          </a:p>
          <a:p>
            <a:pPr lvl="1" algn="l">
              <a:buSzPct val="125000"/>
              <a:buFont typeface="Lucida Grande" charset="0"/>
              <a:buChar char="‣"/>
              <a:defRPr/>
            </a:pPr>
            <a:r>
              <a:rPr lang="en-US" sz="3400" dirty="0">
                <a:solidFill>
                  <a:schemeClr val="tx1"/>
                </a:solidFill>
                <a:latin typeface="Times New Roman" charset="0"/>
                <a:ea typeface="ＭＳ Ｐゴシック" charset="0"/>
                <a:cs typeface="ＭＳ Ｐゴシック" charset="0"/>
                <a:sym typeface="Times New Roman" charset="0"/>
              </a:rPr>
              <a:t>Cases that low degree nodes are easier to fail</a:t>
            </a:r>
          </a:p>
          <a:p>
            <a:pPr algn="l">
              <a:defRPr/>
            </a:pPr>
            <a:r>
              <a:rPr lang="en-US" sz="3000" dirty="0">
                <a:solidFill>
                  <a:srgbClr val="3333CC"/>
                </a:solidFill>
                <a:latin typeface="Times New Roman" charset="0"/>
                <a:ea typeface="ＭＳ Ｐゴシック" charset="0"/>
                <a:cs typeface="ＭＳ Ｐゴシック" charset="0"/>
                <a:sym typeface="Times New Roman" charset="0"/>
              </a:rPr>
              <a:t>	1. Highly connected hubs are secured.</a:t>
            </a:r>
          </a:p>
          <a:p>
            <a:pPr algn="l">
              <a:defRPr/>
            </a:pPr>
            <a:r>
              <a:rPr lang="en-US" sz="3000" dirty="0">
                <a:solidFill>
                  <a:srgbClr val="3333CC"/>
                </a:solidFill>
                <a:latin typeface="Times New Roman" charset="0"/>
                <a:ea typeface="ＭＳ Ｐゴシック" charset="0"/>
                <a:cs typeface="ＭＳ Ｐゴシック" charset="0"/>
                <a:sym typeface="Times New Roman" charset="0"/>
              </a:rPr>
              <a:t>	2. Well-connected people in social networks are unlikely to 	leave the group</a:t>
            </a:r>
            <a:r>
              <a:rPr lang="en-US" sz="2400" dirty="0">
                <a:solidFill>
                  <a:srgbClr val="3333CC"/>
                </a:solidFill>
                <a:latin typeface="Times New Roman" charset="0"/>
                <a:ea typeface="ＭＳ Ｐゴシック" charset="0"/>
                <a:cs typeface="ＭＳ Ｐゴシック" charset="0"/>
                <a:sym typeface="Times New Roman" charset="0"/>
              </a:rPr>
              <a:t>.</a:t>
            </a:r>
          </a:p>
          <a:p>
            <a:pPr algn="l">
              <a:defRPr/>
            </a:pPr>
            <a:endParaRPr lang="en-US" sz="2400" dirty="0">
              <a:solidFill>
                <a:schemeClr val="tx1"/>
              </a:solidFill>
              <a:latin typeface="Times New Roman" charset="0"/>
              <a:ea typeface="ＭＳ Ｐゴシック" charset="0"/>
              <a:cs typeface="ＭＳ Ｐゴシック" charset="0"/>
              <a:sym typeface="Times New Roman" charset="0"/>
            </a:endParaRPr>
          </a:p>
          <a:p>
            <a:pPr lvl="1" algn="l">
              <a:buSzPct val="125000"/>
              <a:buFont typeface="Lucida Grande" charset="0"/>
              <a:buChar char="‣"/>
              <a:defRPr/>
            </a:pPr>
            <a:r>
              <a:rPr lang="en-US" sz="3400" dirty="0">
                <a:solidFill>
                  <a:schemeClr val="tx1"/>
                </a:solidFill>
                <a:latin typeface="Times New Roman" charset="0"/>
                <a:ea typeface="ＭＳ Ｐゴシック" charset="0"/>
                <a:cs typeface="ＭＳ Ｐゴシック" charset="0"/>
                <a:sym typeface="Times New Roman" charset="0"/>
              </a:rPr>
              <a:t>Cases that high degree nodes are easier to fail</a:t>
            </a:r>
          </a:p>
          <a:p>
            <a:pPr algn="l">
              <a:defRPr/>
            </a:pPr>
            <a:r>
              <a:rPr lang="en-US" sz="3000" dirty="0">
                <a:solidFill>
                  <a:srgbClr val="3333CC"/>
                </a:solidFill>
                <a:latin typeface="Times New Roman" charset="0"/>
                <a:ea typeface="ＭＳ Ｐゴシック" charset="0"/>
                <a:cs typeface="ＭＳ Ｐゴシック" charset="0"/>
                <a:sym typeface="Times New Roman" charset="0"/>
              </a:rPr>
              <a:t>	1. Intentional attacks. (Cyber attack, assassination.)</a:t>
            </a:r>
          </a:p>
          <a:p>
            <a:pPr algn="l">
              <a:defRPr/>
            </a:pPr>
            <a:r>
              <a:rPr lang="en-US" sz="3000" dirty="0">
                <a:solidFill>
                  <a:srgbClr val="3333CC"/>
                </a:solidFill>
                <a:latin typeface="Times New Roman" charset="0"/>
                <a:ea typeface="ＭＳ Ｐゴシック" charset="0"/>
                <a:cs typeface="ＭＳ Ｐゴシック" charset="0"/>
                <a:sym typeface="Times New Roman" charset="0"/>
              </a:rPr>
              <a:t>	2. Traffic nodes with high traffic load is easier to fail.</a:t>
            </a:r>
          </a:p>
          <a:p>
            <a:pPr>
              <a:defRPr/>
            </a:pPr>
            <a:endParaRPr lang="en-US" dirty="0">
              <a:solidFill>
                <a:schemeClr val="tx1"/>
              </a:solidFill>
              <a:ea typeface="ＭＳ Ｐゴシック" charset="0"/>
              <a:cs typeface="ＭＳ Ｐゴシック" charset="0"/>
            </a:endParaRPr>
          </a:p>
        </p:txBody>
      </p:sp>
      <p:grpSp>
        <p:nvGrpSpPr>
          <p:cNvPr id="28680" name="Group 8"/>
          <p:cNvGrpSpPr>
            <a:grpSpLocks/>
          </p:cNvGrpSpPr>
          <p:nvPr/>
        </p:nvGrpSpPr>
        <p:grpSpPr bwMode="auto">
          <a:xfrm>
            <a:off x="1549400" y="7543800"/>
            <a:ext cx="9880600" cy="1549400"/>
            <a:chOff x="-8" y="-144"/>
            <a:chExt cx="6224" cy="976"/>
          </a:xfrm>
        </p:grpSpPr>
        <p:pic>
          <p:nvPicPr>
            <p:cNvPr id="368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 y="448"/>
              <a:ext cx="1168"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687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 y="440"/>
              <a:ext cx="656"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6872" name="Rectangle 7"/>
            <p:cNvSpPr>
              <a:spLocks/>
            </p:cNvSpPr>
            <p:nvPr/>
          </p:nvSpPr>
          <p:spPr bwMode="auto">
            <a:xfrm>
              <a:off x="-8" y="-144"/>
              <a:ext cx="6224" cy="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l"/>
              <a:r>
                <a:rPr lang="en-US" sz="3000">
                  <a:solidFill>
                    <a:schemeClr val="tx1"/>
                  </a:solidFill>
                  <a:latin typeface="Arial" charset="0"/>
                  <a:ea typeface="ＭＳ Ｐゴシック" charset="0"/>
                  <a:cs typeface="ＭＳ Ｐゴシック" charset="0"/>
                  <a:sym typeface="Arial" charset="0"/>
                </a:rPr>
                <a:t>Develop a mathematical framework for understanding the robustness of interacting networks under </a:t>
              </a:r>
              <a:r>
                <a:rPr lang="en-US" sz="3000">
                  <a:solidFill>
                    <a:srgbClr val="FF0000"/>
                  </a:solidFill>
                  <a:latin typeface="Arial" charset="0"/>
                  <a:ea typeface="ＭＳ Ｐゴシック" charset="0"/>
                  <a:cs typeface="ＭＳ Ｐゴシック" charset="0"/>
                  <a:sym typeface="Arial" charset="0"/>
                </a:rPr>
                <a:t>targeted attack.</a:t>
              </a:r>
            </a:p>
            <a:p>
              <a:endParaRPr lang="en-US">
                <a:solidFill>
                  <a:schemeClr val="tx1"/>
                </a:solidFill>
                <a:ea typeface="ＭＳ Ｐゴシック" charset="0"/>
                <a:cs typeface="ＭＳ Ｐゴシック"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2">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86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14"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38915" name="Rectangle 3"/>
          <p:cNvSpPr>
            <a:spLocks/>
          </p:cNvSpPr>
          <p:nvPr/>
        </p:nvSpPr>
        <p:spPr bwMode="auto">
          <a:xfrm>
            <a:off x="1308100" y="1189851"/>
            <a:ext cx="42960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dirty="0" smtClean="0">
                <a:solidFill>
                  <a:schemeClr val="tx1"/>
                </a:solidFill>
                <a:ea typeface="ＭＳ Ｐゴシック" charset="0"/>
                <a:cs typeface="ＭＳ Ｐゴシック" charset="0"/>
              </a:rPr>
              <a:t>Topic I: Targeted </a:t>
            </a:r>
            <a:r>
              <a:rPr lang="en-US" sz="3600" dirty="0">
                <a:solidFill>
                  <a:schemeClr val="tx1"/>
                </a:solidFill>
                <a:ea typeface="ＭＳ Ｐゴシック" charset="0"/>
                <a:cs typeface="ＭＳ Ｐゴシック" charset="0"/>
              </a:rPr>
              <a:t>Attack</a:t>
            </a:r>
          </a:p>
        </p:txBody>
      </p:sp>
      <p:pic>
        <p:nvPicPr>
          <p:cNvPr id="389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0" y="2603500"/>
            <a:ext cx="1044257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1300" y="4673600"/>
            <a:ext cx="2616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900" y="4800600"/>
            <a:ext cx="403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1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300" y="6286500"/>
            <a:ext cx="736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6400" y="3897313"/>
            <a:ext cx="8255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2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6800" y="6883400"/>
            <a:ext cx="111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892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7480300"/>
            <a:ext cx="1066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8923" name="Rectangle 11"/>
          <p:cNvSpPr>
            <a:spLocks/>
          </p:cNvSpPr>
          <p:nvPr/>
        </p:nvSpPr>
        <p:spPr bwMode="auto">
          <a:xfrm>
            <a:off x="10387013" y="1155700"/>
            <a:ext cx="12763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Model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38"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39939" name="Rectangle 3"/>
          <p:cNvSpPr>
            <a:spLocks/>
          </p:cNvSpPr>
          <p:nvPr/>
        </p:nvSpPr>
        <p:spPr bwMode="auto">
          <a:xfrm>
            <a:off x="1308100" y="1189851"/>
            <a:ext cx="42960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dirty="0" smtClean="0">
                <a:solidFill>
                  <a:schemeClr val="tx1"/>
                </a:solidFill>
                <a:ea typeface="ＭＳ Ｐゴシック" charset="0"/>
                <a:cs typeface="ＭＳ Ｐゴシック" charset="0"/>
              </a:rPr>
              <a:t>Topic I: Targeted </a:t>
            </a:r>
            <a:r>
              <a:rPr lang="en-US" sz="3600" dirty="0">
                <a:solidFill>
                  <a:schemeClr val="tx1"/>
                </a:solidFill>
                <a:ea typeface="ＭＳ Ｐゴシック" charset="0"/>
                <a:cs typeface="ＭＳ Ｐゴシック" charset="0"/>
              </a:rPr>
              <a:t>Attack</a:t>
            </a:r>
          </a:p>
        </p:txBody>
      </p:sp>
      <p:sp>
        <p:nvSpPr>
          <p:cNvPr id="39940" name="Rectangle 11"/>
          <p:cNvSpPr>
            <a:spLocks/>
          </p:cNvSpPr>
          <p:nvPr/>
        </p:nvSpPr>
        <p:spPr bwMode="auto">
          <a:xfrm>
            <a:off x="10207625" y="1190625"/>
            <a:ext cx="14557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Method</a:t>
            </a:r>
          </a:p>
        </p:txBody>
      </p:sp>
      <p:pic>
        <p:nvPicPr>
          <p:cNvPr id="49" name="Picture 3" descr="3c"/>
          <p:cNvPicPr preferRelativeResize="0">
            <a:picLocks noGrp="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244600" y="2133600"/>
            <a:ext cx="5334000" cy="4572000"/>
          </a:xfrm>
        </p:spPr>
      </p:pic>
      <p:sp>
        <p:nvSpPr>
          <p:cNvPr id="39942" name="TextBox 7"/>
          <p:cNvSpPr txBox="1">
            <a:spLocks noChangeArrowheads="1"/>
          </p:cNvSpPr>
          <p:nvPr/>
        </p:nvSpPr>
        <p:spPr bwMode="auto">
          <a:xfrm>
            <a:off x="4140200" y="2209800"/>
            <a:ext cx="2446338"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buClr>
                <a:srgbClr val="000000"/>
              </a:buClr>
              <a:buSzPct val="100000"/>
              <a:buFont typeface="Times New Roman" charset="0"/>
              <a:buNone/>
            </a:pPr>
            <a:r>
              <a:rPr lang="en-US" sz="2400"/>
              <a:t>Network A</a:t>
            </a:r>
          </a:p>
          <a:p>
            <a:pPr eaLnBrk="1" hangingPunct="1">
              <a:buClr>
                <a:srgbClr val="000000"/>
              </a:buClr>
              <a:buSzPct val="100000"/>
              <a:buFont typeface="Times New Roman" charset="0"/>
              <a:buNone/>
            </a:pPr>
            <a:r>
              <a:rPr lang="en-US" sz="2400"/>
              <a:t>Targeted attack</a:t>
            </a:r>
          </a:p>
        </p:txBody>
      </p:sp>
      <p:pic>
        <p:nvPicPr>
          <p:cNvPr id="399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2133600"/>
            <a:ext cx="1219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87600" y="5791200"/>
            <a:ext cx="1231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22"/>
          <p:cNvGrpSpPr>
            <a:grpSpLocks/>
          </p:cNvGrpSpPr>
          <p:nvPr/>
        </p:nvGrpSpPr>
        <p:grpSpPr bwMode="auto">
          <a:xfrm>
            <a:off x="6883400" y="2057400"/>
            <a:ext cx="5562600" cy="4648200"/>
            <a:chOff x="6883400" y="2057400"/>
            <a:chExt cx="5562600" cy="4648200"/>
          </a:xfrm>
        </p:grpSpPr>
        <p:grpSp>
          <p:nvGrpSpPr>
            <p:cNvPr id="39947" name="Group 1"/>
            <p:cNvGrpSpPr>
              <a:grpSpLocks/>
            </p:cNvGrpSpPr>
            <p:nvPr/>
          </p:nvGrpSpPr>
          <p:grpSpPr bwMode="auto">
            <a:xfrm>
              <a:off x="6883400" y="2133600"/>
              <a:ext cx="5562600" cy="4572000"/>
              <a:chOff x="4724400" y="1143000"/>
              <a:chExt cx="4609116" cy="4419600"/>
            </a:xfrm>
          </p:grpSpPr>
          <p:pic>
            <p:nvPicPr>
              <p:cNvPr id="3995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143000"/>
                <a:ext cx="441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8"/>
              <p:cNvSpPr txBox="1">
                <a:spLocks noChangeArrowheads="1"/>
              </p:cNvSpPr>
              <p:nvPr/>
            </p:nvSpPr>
            <p:spPr bwMode="auto">
              <a:xfrm>
                <a:off x="7179661" y="1219200"/>
                <a:ext cx="215385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buClr>
                    <a:srgbClr val="000000"/>
                  </a:buClr>
                  <a:buSzPct val="100000"/>
                  <a:buFont typeface="Times New Roman" charset="0"/>
                  <a:buNone/>
                </a:pPr>
                <a:r>
                  <a:rPr lang="en-US" sz="2400"/>
                  <a:t>Network A’</a:t>
                </a:r>
              </a:p>
              <a:p>
                <a:pPr eaLnBrk="1" hangingPunct="1">
                  <a:buClr>
                    <a:srgbClr val="000000"/>
                  </a:buClr>
                  <a:buSzPct val="100000"/>
                  <a:buFont typeface="Times New Roman" charset="0"/>
                  <a:buNone/>
                </a:pPr>
                <a:r>
                  <a:rPr lang="en-US" sz="2400"/>
                  <a:t>Random failure</a:t>
                </a:r>
              </a:p>
            </p:txBody>
          </p:sp>
        </p:grpSp>
        <p:pic>
          <p:nvPicPr>
            <p:cNvPr id="39948"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64400" y="2057400"/>
              <a:ext cx="1333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Picture 5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5791200"/>
              <a:ext cx="12319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6" name="Rectangle 54"/>
          <p:cNvSpPr>
            <a:spLocks noChangeArrowheads="1"/>
          </p:cNvSpPr>
          <p:nvPr/>
        </p:nvSpPr>
        <p:spPr bwMode="auto">
          <a:xfrm>
            <a:off x="866775" y="7010400"/>
            <a:ext cx="11704638"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p>
            <a:pPr>
              <a:buClr>
                <a:srgbClr val="000000"/>
              </a:buClr>
              <a:buSzPct val="100000"/>
              <a:buFont typeface="Times New Roman" charset="0"/>
              <a:buNone/>
            </a:pPr>
            <a:r>
              <a:rPr lang="en-US" sz="2800" b="1">
                <a:solidFill>
                  <a:schemeClr val="tx1"/>
                </a:solidFill>
              </a:rPr>
              <a:t>Mapping:</a:t>
            </a:r>
          </a:p>
          <a:p>
            <a:pPr algn="just">
              <a:buClr>
                <a:srgbClr val="000000"/>
              </a:buClr>
              <a:buSzPct val="100000"/>
              <a:buFont typeface="Times New Roman" charset="0"/>
              <a:buNone/>
            </a:pPr>
            <a:r>
              <a:rPr lang="en-US" sz="3600">
                <a:solidFill>
                  <a:schemeClr val="tx1"/>
                </a:solidFill>
              </a:rPr>
              <a:t>Find a network A’, such that the </a:t>
            </a:r>
            <a:r>
              <a:rPr lang="en-US" sz="3600">
                <a:solidFill>
                  <a:srgbClr val="FF0000"/>
                </a:solidFill>
              </a:rPr>
              <a:t>targeted attack </a:t>
            </a:r>
            <a:r>
              <a:rPr lang="en-US" sz="3600">
                <a:solidFill>
                  <a:schemeClr val="tx1"/>
                </a:solidFill>
              </a:rPr>
              <a:t>problem on interacting networks </a:t>
            </a:r>
            <a:r>
              <a:rPr lang="en-US" sz="3600">
                <a:solidFill>
                  <a:srgbClr val="FF0000"/>
                </a:solidFill>
              </a:rPr>
              <a:t>A</a:t>
            </a:r>
            <a:r>
              <a:rPr lang="en-US" sz="3600">
                <a:solidFill>
                  <a:schemeClr val="tx1"/>
                </a:solidFill>
              </a:rPr>
              <a:t> and </a:t>
            </a:r>
            <a:r>
              <a:rPr lang="en-US" sz="3600">
                <a:solidFill>
                  <a:srgbClr val="FF0000"/>
                </a:solidFill>
              </a:rPr>
              <a:t>B</a:t>
            </a:r>
            <a:r>
              <a:rPr lang="en-US" sz="3600">
                <a:solidFill>
                  <a:schemeClr val="tx1"/>
                </a:solidFill>
              </a:rPr>
              <a:t> can be solved as a </a:t>
            </a:r>
            <a:r>
              <a:rPr lang="en-US" sz="3600">
                <a:solidFill>
                  <a:schemeClr val="accent2"/>
                </a:solidFill>
              </a:rPr>
              <a:t>random failure </a:t>
            </a:r>
            <a:r>
              <a:rPr lang="en-US" sz="3600">
                <a:solidFill>
                  <a:schemeClr val="tx1"/>
                </a:solidFill>
              </a:rPr>
              <a:t>problem on interacting networks </a:t>
            </a:r>
            <a:r>
              <a:rPr lang="en-US" sz="3600">
                <a:solidFill>
                  <a:schemeClr val="accent2"/>
                </a:solidFill>
              </a:rPr>
              <a:t>A’</a:t>
            </a:r>
            <a:r>
              <a:rPr lang="en-US" altLang="ja-JP" sz="3600">
                <a:solidFill>
                  <a:srgbClr val="FFC000"/>
                </a:solidFill>
              </a:rPr>
              <a:t> </a:t>
            </a:r>
            <a:r>
              <a:rPr lang="en-US" altLang="ja-JP" sz="3600">
                <a:solidFill>
                  <a:schemeClr val="tx1"/>
                </a:solidFill>
              </a:rPr>
              <a:t>and </a:t>
            </a:r>
            <a:r>
              <a:rPr lang="en-US" altLang="ja-JP" sz="3600">
                <a:solidFill>
                  <a:schemeClr val="accent2"/>
                </a:solidFill>
              </a:rPr>
              <a:t>B</a:t>
            </a:r>
            <a:r>
              <a:rPr lang="en-US" altLang="ja-JP" sz="3600">
                <a:solidFill>
                  <a:schemeClr val="tx1"/>
                </a:solidFill>
              </a:rPr>
              <a:t>.</a:t>
            </a:r>
            <a:endParaRPr lang="en-US" sz="3600">
              <a:solidFill>
                <a:schemeClr val="tx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38"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39939" name="Rectangle 3"/>
          <p:cNvSpPr>
            <a:spLocks/>
          </p:cNvSpPr>
          <p:nvPr/>
        </p:nvSpPr>
        <p:spPr bwMode="auto">
          <a:xfrm>
            <a:off x="1308100" y="1189851"/>
            <a:ext cx="42960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dirty="0" smtClean="0">
                <a:solidFill>
                  <a:schemeClr val="tx1"/>
                </a:solidFill>
                <a:ea typeface="ＭＳ Ｐゴシック" charset="0"/>
                <a:cs typeface="ＭＳ Ｐゴシック" charset="0"/>
              </a:rPr>
              <a:t>Topic I: Targeted </a:t>
            </a:r>
            <a:r>
              <a:rPr lang="en-US" sz="3600" dirty="0">
                <a:solidFill>
                  <a:schemeClr val="tx1"/>
                </a:solidFill>
                <a:ea typeface="ＭＳ Ｐゴシック" charset="0"/>
                <a:cs typeface="ＭＳ Ｐゴシック" charset="0"/>
              </a:rPr>
              <a:t>Attack</a:t>
            </a:r>
          </a:p>
        </p:txBody>
      </p:sp>
      <p:sp>
        <p:nvSpPr>
          <p:cNvPr id="39940" name="Rectangle 11"/>
          <p:cNvSpPr>
            <a:spLocks/>
          </p:cNvSpPr>
          <p:nvPr/>
        </p:nvSpPr>
        <p:spPr bwMode="auto">
          <a:xfrm>
            <a:off x="10207625" y="1190625"/>
            <a:ext cx="14557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Method</a:t>
            </a:r>
          </a:p>
        </p:txBody>
      </p:sp>
      <p:grpSp>
        <p:nvGrpSpPr>
          <p:cNvPr id="6" name="Group 5"/>
          <p:cNvGrpSpPr/>
          <p:nvPr/>
        </p:nvGrpSpPr>
        <p:grpSpPr>
          <a:xfrm>
            <a:off x="558800" y="2971800"/>
            <a:ext cx="11200119" cy="5025060"/>
            <a:chOff x="558800" y="2971800"/>
            <a:chExt cx="11200119" cy="5025060"/>
          </a:xfrm>
        </p:grpSpPr>
        <p:grpSp>
          <p:nvGrpSpPr>
            <p:cNvPr id="17" name="Group 16"/>
            <p:cNvGrpSpPr/>
            <p:nvPr/>
          </p:nvGrpSpPr>
          <p:grpSpPr>
            <a:xfrm>
              <a:off x="2311400" y="2971800"/>
              <a:ext cx="9447519" cy="5025060"/>
              <a:chOff x="1837267" y="6702213"/>
              <a:chExt cx="9447519" cy="5025060"/>
            </a:xfrm>
          </p:grpSpPr>
          <p:graphicFrame>
            <p:nvGraphicFramePr>
              <p:cNvPr id="18" name="Object 5"/>
              <p:cNvGraphicFramePr>
                <a:graphicFrameLocks noChangeAspect="1"/>
              </p:cNvGraphicFramePr>
              <p:nvPr>
                <p:extLst>
                  <p:ext uri="{D42A27DB-BD31-4B8C-83A1-F6EECF244321}">
                    <p14:modId xmlns:p14="http://schemas.microsoft.com/office/powerpoint/2010/main" val="80072873"/>
                  </p:ext>
                </p:extLst>
              </p:nvPr>
            </p:nvGraphicFramePr>
            <p:xfrm>
              <a:off x="3285067" y="7007013"/>
              <a:ext cx="6229208" cy="853440"/>
            </p:xfrm>
            <a:graphic>
              <a:graphicData uri="http://schemas.openxmlformats.org/presentationml/2006/ole">
                <mc:AlternateContent xmlns:mc="http://schemas.openxmlformats.org/markup-compatibility/2006">
                  <mc:Choice xmlns:v="urn:schemas-microsoft-com:vml" Requires="v">
                    <p:oleObj spid="_x0000_s33080" name="Equation" r:id="rId3" imgW="1854000" imgH="253800" progId="Equation.3">
                      <p:embed/>
                    </p:oleObj>
                  </mc:Choice>
                  <mc:Fallback>
                    <p:oleObj name="Equation" r:id="rId3" imgW="185400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067" y="7007013"/>
                            <a:ext cx="6229208" cy="85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9" name="Rectangle 18"/>
              <p:cNvSpPr/>
              <p:nvPr/>
            </p:nvSpPr>
            <p:spPr bwMode="auto">
              <a:xfrm>
                <a:off x="3056467" y="6702213"/>
                <a:ext cx="6502400" cy="1408853"/>
              </a:xfrm>
              <a:prstGeom prst="rect">
                <a:avLst/>
              </a:prstGeom>
              <a:noFill/>
              <a:ln w="25400" cap="flat" cmpd="sng" algn="ctr">
                <a:solidFill>
                  <a:srgbClr val="C00000"/>
                </a:solidFill>
                <a:prstDash val="solid"/>
                <a:round/>
                <a:headEnd type="none" w="med" len="med"/>
                <a:tailEnd type="none" w="med" len="med"/>
              </a:ln>
              <a:effectLst/>
            </p:spPr>
            <p:txBody>
              <a:bodyPr vert="horz" wrap="square" lIns="130046" tIns="65023" rIns="130046" bIns="65023"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graphicFrame>
            <p:nvGraphicFramePr>
              <p:cNvPr id="20" name="Object 6"/>
              <p:cNvGraphicFramePr>
                <a:graphicFrameLocks noChangeAspect="1"/>
              </p:cNvGraphicFramePr>
              <p:nvPr>
                <p:extLst>
                  <p:ext uri="{D42A27DB-BD31-4B8C-83A1-F6EECF244321}">
                    <p14:modId xmlns:p14="http://schemas.microsoft.com/office/powerpoint/2010/main" val="1277623556"/>
                  </p:ext>
                </p:extLst>
              </p:nvPr>
            </p:nvGraphicFramePr>
            <p:xfrm>
              <a:off x="1913467" y="8988213"/>
              <a:ext cx="2817707" cy="1298045"/>
            </p:xfrm>
            <a:graphic>
              <a:graphicData uri="http://schemas.openxmlformats.org/presentationml/2006/ole">
                <mc:AlternateContent xmlns:mc="http://schemas.openxmlformats.org/markup-compatibility/2006">
                  <mc:Choice xmlns:v="urn:schemas-microsoft-com:vml" Requires="v">
                    <p:oleObj spid="_x0000_s33081" name="Equation" r:id="rId5" imgW="1130040" imgH="520560" progId="Equation.3">
                      <p:embed/>
                    </p:oleObj>
                  </mc:Choice>
                  <mc:Fallback>
                    <p:oleObj name="Equation" r:id="rId5" imgW="1130040" imgH="5205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3467" y="8988213"/>
                            <a:ext cx="2817707" cy="129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7"/>
              <p:cNvGraphicFramePr>
                <a:graphicFrameLocks noChangeAspect="1"/>
              </p:cNvGraphicFramePr>
              <p:nvPr>
                <p:extLst>
                  <p:ext uri="{D42A27DB-BD31-4B8C-83A1-F6EECF244321}">
                    <p14:modId xmlns:p14="http://schemas.microsoft.com/office/powerpoint/2010/main" val="3241806784"/>
                  </p:ext>
                </p:extLst>
              </p:nvPr>
            </p:nvGraphicFramePr>
            <p:xfrm>
              <a:off x="1837267" y="10664613"/>
              <a:ext cx="4220932" cy="1062660"/>
            </p:xfrm>
            <a:graphic>
              <a:graphicData uri="http://schemas.openxmlformats.org/presentationml/2006/ole">
                <mc:AlternateContent xmlns:mc="http://schemas.openxmlformats.org/markup-compatibility/2006">
                  <mc:Choice xmlns:v="urn:schemas-microsoft-com:vml" Requires="v">
                    <p:oleObj spid="_x0000_s33082" name="Equation" r:id="rId7" imgW="1663560" imgH="419040" progId="Equation.3">
                      <p:embed/>
                    </p:oleObj>
                  </mc:Choice>
                  <mc:Fallback>
                    <p:oleObj name="Equation" r:id="rId7" imgW="166356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7267" y="10664613"/>
                            <a:ext cx="4220932" cy="106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 name="Object 8"/>
              <p:cNvGraphicFramePr>
                <a:graphicFrameLocks noChangeAspect="1"/>
              </p:cNvGraphicFramePr>
              <p:nvPr>
                <p:extLst>
                  <p:ext uri="{D42A27DB-BD31-4B8C-83A1-F6EECF244321}">
                    <p14:modId xmlns:p14="http://schemas.microsoft.com/office/powerpoint/2010/main" val="1616612720"/>
                  </p:ext>
                </p:extLst>
              </p:nvPr>
            </p:nvGraphicFramePr>
            <p:xfrm>
              <a:off x="5723467" y="9369213"/>
              <a:ext cx="2877181" cy="649023"/>
            </p:xfrm>
            <a:graphic>
              <a:graphicData uri="http://schemas.openxmlformats.org/presentationml/2006/ole">
                <mc:AlternateContent xmlns:mc="http://schemas.openxmlformats.org/markup-compatibility/2006">
                  <mc:Choice xmlns:v="urn:schemas-microsoft-com:vml" Requires="v">
                    <p:oleObj spid="_x0000_s33083" name="Equation" r:id="rId9" imgW="1295280" imgH="291960" progId="Equation.3">
                      <p:embed/>
                    </p:oleObj>
                  </mc:Choice>
                  <mc:Fallback>
                    <p:oleObj name="Equation" r:id="rId9" imgW="1295280" imgH="2919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3467" y="9369213"/>
                            <a:ext cx="2877181" cy="64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1204829128"/>
                  </p:ext>
                </p:extLst>
              </p:nvPr>
            </p:nvGraphicFramePr>
            <p:xfrm>
              <a:off x="9609667" y="9369213"/>
              <a:ext cx="1675119" cy="548470"/>
            </p:xfrm>
            <a:graphic>
              <a:graphicData uri="http://schemas.openxmlformats.org/presentationml/2006/ole">
                <mc:AlternateContent xmlns:mc="http://schemas.openxmlformats.org/markup-compatibility/2006">
                  <mc:Choice xmlns:v="urn:schemas-microsoft-com:vml" Requires="v">
                    <p:oleObj spid="_x0000_s33084" name="Equation" r:id="rId11" imgW="736560" imgH="241200" progId="Equation.3">
                      <p:embed/>
                    </p:oleObj>
                  </mc:Choice>
                  <mc:Fallback>
                    <p:oleObj name="Equation" r:id="rId11" imgW="736560" imgH="241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09667" y="9369213"/>
                            <a:ext cx="1675119" cy="54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2" name="TextBox 1"/>
            <p:cNvSpPr txBox="1"/>
            <p:nvPr/>
          </p:nvSpPr>
          <p:spPr>
            <a:xfrm>
              <a:off x="558800" y="4572000"/>
              <a:ext cx="1754138" cy="738664"/>
            </a:xfrm>
            <a:prstGeom prst="rect">
              <a:avLst/>
            </a:prstGeom>
            <a:noFill/>
          </p:spPr>
          <p:txBody>
            <a:bodyPr wrap="square" rtlCol="0">
              <a:spAutoFit/>
            </a:bodyPr>
            <a:lstStyle/>
            <a:p>
              <a:r>
                <a:rPr lang="en-US" dirty="0" smtClean="0"/>
                <a:t>where:</a:t>
              </a:r>
              <a:endParaRPr lang="en-US" dirty="0"/>
            </a:p>
          </p:txBody>
        </p:sp>
      </p:grpSp>
    </p:spTree>
    <p:extLst>
      <p:ext uri="{BB962C8B-B14F-4D97-AF65-F5344CB8AC3E}">
        <p14:creationId xmlns:p14="http://schemas.microsoft.com/office/powerpoint/2010/main" val="11739802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0962"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40963" name="Rectangle 3"/>
          <p:cNvSpPr>
            <a:spLocks/>
          </p:cNvSpPr>
          <p:nvPr/>
        </p:nvSpPr>
        <p:spPr bwMode="auto">
          <a:xfrm>
            <a:off x="1308100" y="1189851"/>
            <a:ext cx="42960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dirty="0" smtClean="0">
                <a:solidFill>
                  <a:schemeClr val="tx1"/>
                </a:solidFill>
                <a:ea typeface="ＭＳ Ｐゴシック" charset="0"/>
                <a:cs typeface="ＭＳ Ｐゴシック" charset="0"/>
              </a:rPr>
              <a:t>Topic I: Targeted </a:t>
            </a:r>
            <a:r>
              <a:rPr lang="en-US" sz="3600" dirty="0">
                <a:solidFill>
                  <a:schemeClr val="tx1"/>
                </a:solidFill>
                <a:ea typeface="ＭＳ Ｐゴシック" charset="0"/>
                <a:cs typeface="ＭＳ Ｐゴシック" charset="0"/>
              </a:rPr>
              <a:t>Attack</a:t>
            </a:r>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2057400"/>
            <a:ext cx="827722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0965" name="Rectangle 5"/>
          <p:cNvSpPr>
            <a:spLocks/>
          </p:cNvSpPr>
          <p:nvPr/>
        </p:nvSpPr>
        <p:spPr bwMode="auto">
          <a:xfrm>
            <a:off x="10220325" y="1155700"/>
            <a:ext cx="14430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Results</a:t>
            </a:r>
          </a:p>
        </p:txBody>
      </p:sp>
      <p:pic>
        <p:nvPicPr>
          <p:cNvPr id="4096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32766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8940800" y="6629400"/>
            <a:ext cx="3429000" cy="2133600"/>
            <a:chOff x="8941562" y="2209800"/>
            <a:chExt cx="2894838" cy="1828800"/>
          </a:xfrm>
        </p:grpSpPr>
        <p:sp>
          <p:nvSpPr>
            <p:cNvPr id="2" name="TextBox 1"/>
            <p:cNvSpPr txBox="1">
              <a:spLocks noChangeArrowheads="1"/>
            </p:cNvSpPr>
            <p:nvPr/>
          </p:nvSpPr>
          <p:spPr bwMode="auto">
            <a:xfrm>
              <a:off x="8941562" y="2209800"/>
              <a:ext cx="2894838" cy="1828800"/>
            </a:xfrm>
            <a:custGeom>
              <a:avLst/>
              <a:gdLst>
                <a:gd name="connsiteX0" fmla="*/ 0 w 2894838"/>
                <a:gd name="connsiteY0" fmla="*/ 0 h 584776"/>
                <a:gd name="connsiteX1" fmla="*/ 2894838 w 2894838"/>
                <a:gd name="connsiteY1" fmla="*/ 0 h 584776"/>
                <a:gd name="connsiteX2" fmla="*/ 2894838 w 2894838"/>
                <a:gd name="connsiteY2" fmla="*/ 584776 h 584776"/>
                <a:gd name="connsiteX3" fmla="*/ 0 w 2894838"/>
                <a:gd name="connsiteY3" fmla="*/ 584776 h 584776"/>
                <a:gd name="connsiteX4" fmla="*/ 0 w 2894838"/>
                <a:gd name="connsiteY4" fmla="*/ 0 h 584776"/>
                <a:gd name="connsiteX0" fmla="*/ 0 w 2894838"/>
                <a:gd name="connsiteY0" fmla="*/ 0 h 815688"/>
                <a:gd name="connsiteX1" fmla="*/ 2894838 w 2894838"/>
                <a:gd name="connsiteY1" fmla="*/ 0 h 815688"/>
                <a:gd name="connsiteX2" fmla="*/ 2740906 w 2894838"/>
                <a:gd name="connsiteY2" fmla="*/ 815688 h 815688"/>
                <a:gd name="connsiteX3" fmla="*/ 0 w 2894838"/>
                <a:gd name="connsiteY3" fmla="*/ 584776 h 815688"/>
                <a:gd name="connsiteX4" fmla="*/ 0 w 2894838"/>
                <a:gd name="connsiteY4" fmla="*/ 0 h 815688"/>
                <a:gd name="connsiteX0" fmla="*/ 0 w 2894838"/>
                <a:gd name="connsiteY0" fmla="*/ 0 h 2027973"/>
                <a:gd name="connsiteX1" fmla="*/ 2894838 w 2894838"/>
                <a:gd name="connsiteY1" fmla="*/ 0 h 2027973"/>
                <a:gd name="connsiteX2" fmla="*/ 2875596 w 2894838"/>
                <a:gd name="connsiteY2" fmla="*/ 2027973 h 2027973"/>
                <a:gd name="connsiteX3" fmla="*/ 0 w 2894838"/>
                <a:gd name="connsiteY3" fmla="*/ 584776 h 2027973"/>
                <a:gd name="connsiteX4" fmla="*/ 0 w 2894838"/>
                <a:gd name="connsiteY4" fmla="*/ 0 h 2027973"/>
                <a:gd name="connsiteX0" fmla="*/ 0 w 2894838"/>
                <a:gd name="connsiteY0" fmla="*/ 0 h 2047215"/>
                <a:gd name="connsiteX1" fmla="*/ 2894838 w 2894838"/>
                <a:gd name="connsiteY1" fmla="*/ 0 h 2047215"/>
                <a:gd name="connsiteX2" fmla="*/ 2875596 w 2894838"/>
                <a:gd name="connsiteY2" fmla="*/ 2027973 h 2047215"/>
                <a:gd name="connsiteX3" fmla="*/ 0 w 2894838"/>
                <a:gd name="connsiteY3" fmla="*/ 2047215 h 2047215"/>
                <a:gd name="connsiteX4" fmla="*/ 0 w 2894838"/>
                <a:gd name="connsiteY4" fmla="*/ 0 h 204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4838" h="2047215">
                  <a:moveTo>
                    <a:pt x="0" y="0"/>
                  </a:moveTo>
                  <a:lnTo>
                    <a:pt x="2894838" y="0"/>
                  </a:lnTo>
                  <a:lnTo>
                    <a:pt x="2875596" y="2027973"/>
                  </a:lnTo>
                  <a:lnTo>
                    <a:pt x="0" y="2047215"/>
                  </a:lnTo>
                  <a:lnTo>
                    <a:pt x="0" y="0"/>
                  </a:lnTo>
                  <a:close/>
                </a:path>
              </a:pathLst>
            </a:custGeom>
            <a:noFill/>
            <a:ln>
              <a:solidFill>
                <a:srgbClr val="FF0000"/>
              </a:solidFill>
            </a:ln>
          </p:spPr>
          <p:txBody>
            <a:bodyPr>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defRPr/>
              </a:pPr>
              <a:r>
                <a:rPr lang="en-US" sz="3200" dirty="0" smtClean="0">
                  <a:ln>
                    <a:solidFill>
                      <a:srgbClr val="000000"/>
                    </a:solidFill>
                  </a:ln>
                </a:rPr>
                <a:t>random failure:</a:t>
              </a:r>
            </a:p>
          </p:txBody>
        </p:sp>
        <p:pic>
          <p:nvPicPr>
            <p:cNvPr id="4097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69400" y="3048000"/>
              <a:ext cx="2514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9" name="TextBox 19"/>
          <p:cNvSpPr txBox="1">
            <a:spLocks noChangeArrowheads="1"/>
          </p:cNvSpPr>
          <p:nvPr/>
        </p:nvSpPr>
        <p:spPr bwMode="auto">
          <a:xfrm>
            <a:off x="2082800" y="1981200"/>
            <a:ext cx="8969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a:t>ER:</a:t>
            </a:r>
          </a:p>
        </p:txBody>
      </p:sp>
      <p:pic>
        <p:nvPicPr>
          <p:cNvPr id="3" name="Picture 2"/>
          <p:cNvPicPr>
            <a:picLocks noChangeAspect="1"/>
          </p:cNvPicPr>
          <p:nvPr/>
        </p:nvPicPr>
        <p:blipFill>
          <a:blip r:embed="rId6"/>
          <a:stretch>
            <a:fillRect/>
          </a:stretch>
        </p:blipFill>
        <p:spPr>
          <a:xfrm>
            <a:off x="3530600" y="1828800"/>
            <a:ext cx="2971800" cy="939613"/>
          </a:xfrm>
          <a:prstGeom prst="rect">
            <a:avLst/>
          </a:prstGeom>
        </p:spPr>
      </p:pic>
      <p:pic>
        <p:nvPicPr>
          <p:cNvPr id="5" name="Picture 4"/>
          <p:cNvPicPr>
            <a:picLocks noChangeAspect="1"/>
          </p:cNvPicPr>
          <p:nvPr/>
        </p:nvPicPr>
        <p:blipFill>
          <a:blip r:embed="rId7"/>
          <a:stretch>
            <a:fillRect/>
          </a:stretch>
        </p:blipFill>
        <p:spPr>
          <a:xfrm>
            <a:off x="13055600" y="2743200"/>
            <a:ext cx="4800600" cy="3200400"/>
          </a:xfrm>
          <a:prstGeom prst="rect">
            <a:avLst/>
          </a:prstGeom>
        </p:spPr>
      </p:pic>
      <p:pic>
        <p:nvPicPr>
          <p:cNvPr id="10" name="Picture 9"/>
          <p:cNvPicPr>
            <a:picLocks noChangeAspect="1"/>
          </p:cNvPicPr>
          <p:nvPr/>
        </p:nvPicPr>
        <p:blipFill>
          <a:blip r:embed="rId8"/>
          <a:stretch>
            <a:fillRect/>
          </a:stretch>
        </p:blipFill>
        <p:spPr>
          <a:xfrm>
            <a:off x="863600" y="8229600"/>
            <a:ext cx="7188200" cy="350142"/>
          </a:xfrm>
          <a:prstGeom prst="rect">
            <a:avLst/>
          </a:prstGeom>
        </p:spPr>
      </p:pic>
      <p:grpSp>
        <p:nvGrpSpPr>
          <p:cNvPr id="24" name="Group 9"/>
          <p:cNvGrpSpPr>
            <a:grpSpLocks/>
          </p:cNvGrpSpPr>
          <p:nvPr/>
        </p:nvGrpSpPr>
        <p:grpSpPr bwMode="auto">
          <a:xfrm>
            <a:off x="8407400" y="2514600"/>
            <a:ext cx="4038600" cy="3048000"/>
            <a:chOff x="0" y="0"/>
            <a:chExt cx="1648" cy="1308"/>
          </a:xfrm>
        </p:grpSpPr>
        <p:pic>
          <p:nvPicPr>
            <p:cNvPr id="25"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648"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6"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 y="933"/>
              <a:ext cx="727"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7" name="Rectangle 8"/>
            <p:cNvSpPr>
              <a:spLocks/>
            </p:cNvSpPr>
            <p:nvPr/>
          </p:nvSpPr>
          <p:spPr bwMode="auto">
            <a:xfrm>
              <a:off x="119" y="969"/>
              <a:ext cx="612"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r>
                <a:rPr lang="en-US" sz="2400">
                  <a:solidFill>
                    <a:schemeClr val="tx1"/>
                  </a:solidFill>
                  <a:ea typeface="ＭＳ Ｐゴシック" charset="0"/>
                  <a:cs typeface="ＭＳ Ｐゴシック" charset="0"/>
                </a:rPr>
                <a:t>where</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3010"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43011" name="Rectangle 3"/>
          <p:cNvSpPr>
            <a:spLocks/>
          </p:cNvSpPr>
          <p:nvPr/>
        </p:nvSpPr>
        <p:spPr bwMode="auto">
          <a:xfrm>
            <a:off x="1308100" y="1189851"/>
            <a:ext cx="42960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dirty="0" smtClean="0">
                <a:solidFill>
                  <a:schemeClr val="tx1"/>
                </a:solidFill>
                <a:ea typeface="ＭＳ Ｐゴシック" charset="0"/>
                <a:cs typeface="ＭＳ Ｐゴシック" charset="0"/>
              </a:rPr>
              <a:t>Topic I: Targeted </a:t>
            </a:r>
            <a:r>
              <a:rPr lang="en-US" sz="3600" dirty="0">
                <a:solidFill>
                  <a:schemeClr val="tx1"/>
                </a:solidFill>
                <a:ea typeface="ＭＳ Ｐゴシック" charset="0"/>
                <a:cs typeface="ＭＳ Ｐゴシック" charset="0"/>
              </a:rPr>
              <a:t>Attack</a:t>
            </a:r>
          </a:p>
        </p:txBody>
      </p:sp>
      <p:sp>
        <p:nvSpPr>
          <p:cNvPr id="43012" name="Rectangle 5"/>
          <p:cNvSpPr>
            <a:spLocks/>
          </p:cNvSpPr>
          <p:nvPr/>
        </p:nvSpPr>
        <p:spPr bwMode="auto">
          <a:xfrm>
            <a:off x="10220325" y="1155700"/>
            <a:ext cx="14430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Results</a:t>
            </a:r>
          </a:p>
        </p:txBody>
      </p:sp>
      <p:pic>
        <p:nvPicPr>
          <p:cNvPr id="4301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286000"/>
            <a:ext cx="80740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3014" name="TextBox 3"/>
          <p:cNvSpPr txBox="1">
            <a:spLocks noChangeArrowheads="1"/>
          </p:cNvSpPr>
          <p:nvPr/>
        </p:nvSpPr>
        <p:spPr bwMode="auto">
          <a:xfrm>
            <a:off x="1320800" y="1905000"/>
            <a:ext cx="3895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3600" dirty="0"/>
              <a:t>Scale Free network:</a:t>
            </a:r>
          </a:p>
        </p:txBody>
      </p:sp>
      <p:pic>
        <p:nvPicPr>
          <p:cNvPr id="4301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1981200"/>
            <a:ext cx="2298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21800" y="4800600"/>
            <a:ext cx="2798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Box 7"/>
          <p:cNvSpPr txBox="1">
            <a:spLocks noChangeArrowheads="1"/>
          </p:cNvSpPr>
          <p:nvPr/>
        </p:nvSpPr>
        <p:spPr bwMode="auto">
          <a:xfrm>
            <a:off x="1397000" y="8537575"/>
            <a:ext cx="1097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600" dirty="0" smtClean="0">
                <a:solidFill>
                  <a:srgbClr val="0000FF"/>
                </a:solidFill>
              </a:rPr>
              <a:t>Low degree nodes in one network can depend and support high degree nodes in the other network.</a:t>
            </a:r>
            <a:endParaRPr lang="en-US" sz="3600" dirty="0">
              <a:solidFill>
                <a:srgbClr val="0000FF"/>
              </a:solidFill>
            </a:endParaRPr>
          </a:p>
        </p:txBody>
      </p:sp>
      <p:pic>
        <p:nvPicPr>
          <p:cNvPr id="4" name="Picture 3"/>
          <p:cNvPicPr>
            <a:picLocks noChangeAspect="1"/>
          </p:cNvPicPr>
          <p:nvPr/>
        </p:nvPicPr>
        <p:blipFill>
          <a:blip r:embed="rId6"/>
          <a:stretch>
            <a:fillRect/>
          </a:stretch>
        </p:blipFill>
        <p:spPr>
          <a:xfrm>
            <a:off x="5829300" y="4699000"/>
            <a:ext cx="1333500" cy="355600"/>
          </a:xfrm>
          <a:prstGeom prst="rect">
            <a:avLst/>
          </a:prstGeom>
        </p:spPr>
      </p:pic>
      <p:pic>
        <p:nvPicPr>
          <p:cNvPr id="5" name="Picture 4"/>
          <p:cNvPicPr>
            <a:picLocks noChangeAspect="1"/>
          </p:cNvPicPr>
          <p:nvPr/>
        </p:nvPicPr>
        <p:blipFill>
          <a:blip r:embed="rId6"/>
          <a:stretch>
            <a:fillRect/>
          </a:stretch>
        </p:blipFill>
        <p:spPr>
          <a:xfrm>
            <a:off x="5829300" y="4699000"/>
            <a:ext cx="1333500" cy="355600"/>
          </a:xfrm>
          <a:prstGeom prst="rect">
            <a:avLst/>
          </a:prstGeom>
        </p:spPr>
      </p:pic>
      <p:pic>
        <p:nvPicPr>
          <p:cNvPr id="6" name="Picture 5"/>
          <p:cNvPicPr>
            <a:picLocks noChangeAspect="1"/>
          </p:cNvPicPr>
          <p:nvPr/>
        </p:nvPicPr>
        <p:blipFill>
          <a:blip r:embed="rId7"/>
          <a:stretch>
            <a:fillRect/>
          </a:stretch>
        </p:blipFill>
        <p:spPr>
          <a:xfrm>
            <a:off x="4445000" y="8153400"/>
            <a:ext cx="825500" cy="330200"/>
          </a:xfrm>
          <a:prstGeom prst="rect">
            <a:avLst/>
          </a:prstGeom>
        </p:spPr>
      </p:pic>
      <p:pic>
        <p:nvPicPr>
          <p:cNvPr id="7" name="Picture 6"/>
          <p:cNvPicPr>
            <a:picLocks noChangeAspect="1"/>
          </p:cNvPicPr>
          <p:nvPr/>
        </p:nvPicPr>
        <p:blipFill>
          <a:blip r:embed="rId8"/>
          <a:stretch>
            <a:fillRect/>
          </a:stretch>
        </p:blipFill>
        <p:spPr>
          <a:xfrm>
            <a:off x="2159000" y="8153400"/>
            <a:ext cx="5816600" cy="469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eaLnBrk="1" hangingPunct="1">
              <a:defRPr/>
            </a:pPr>
            <a:r>
              <a:rPr lang="en-US" dirty="0" smtClean="0"/>
              <a:t>Outline</a:t>
            </a:r>
          </a:p>
        </p:txBody>
      </p:sp>
      <p:sp>
        <p:nvSpPr>
          <p:cNvPr id="16386" name="Rectangle 2"/>
          <p:cNvSpPr>
            <a:spLocks noGrp="1" noChangeArrowheads="1"/>
          </p:cNvSpPr>
          <p:nvPr>
            <p:ph type="body" idx="1"/>
          </p:nvPr>
        </p:nvSpPr>
        <p:spPr>
          <a:xfrm>
            <a:off x="1244600" y="2057400"/>
            <a:ext cx="11353800" cy="6781800"/>
          </a:xfrm>
          <a:ln>
            <a:noFill/>
          </a:ln>
        </p:spPr>
        <p:txBody>
          <a:bodyPr>
            <a:normAutofit/>
          </a:bodyPr>
          <a:lstStyle/>
          <a:p>
            <a:pPr marL="889000" eaLnBrk="1" hangingPunct="1">
              <a:buFont typeface="Wingdings" charset="2"/>
              <a:buChar char="Ø"/>
              <a:defRPr/>
            </a:pPr>
            <a:r>
              <a:rPr lang="en-US" dirty="0" smtClean="0"/>
              <a:t>Cascading failures in interdependent networks</a:t>
            </a:r>
          </a:p>
          <a:p>
            <a:pPr marL="1333500" lvl="1" eaLnBrk="1" hangingPunct="1">
              <a:buFont typeface="Arial"/>
              <a:buChar char="•"/>
              <a:defRPr/>
            </a:pPr>
            <a:r>
              <a:rPr lang="en-US" dirty="0" smtClean="0"/>
              <a:t>Topic I: targeted attack</a:t>
            </a:r>
          </a:p>
          <a:p>
            <a:pPr marL="1333500" lvl="1" eaLnBrk="1" hangingPunct="1">
              <a:buFont typeface="Arial"/>
              <a:buChar char="•"/>
              <a:defRPr/>
            </a:pPr>
            <a:r>
              <a:rPr lang="en-US" dirty="0" smtClean="0">
                <a:solidFill>
                  <a:srgbClr val="FF0000"/>
                </a:solidFill>
              </a:rPr>
              <a:t>Topic II: clustering</a:t>
            </a:r>
          </a:p>
          <a:p>
            <a:pPr marL="1333500" lvl="1" eaLnBrk="1" hangingPunct="1">
              <a:defRPr/>
            </a:pPr>
            <a:r>
              <a:rPr lang="en-US" dirty="0" smtClean="0"/>
              <a:t>Conclusion</a:t>
            </a:r>
          </a:p>
          <a:p>
            <a:pPr marL="889000" eaLnBrk="1" hangingPunct="1">
              <a:buFont typeface="Wingdings" charset="2"/>
              <a:buChar char="Ø"/>
              <a:defRPr/>
            </a:pPr>
            <a:r>
              <a:rPr lang="en-US" dirty="0" smtClean="0"/>
              <a:t>Cascading failures in financial systems</a:t>
            </a:r>
          </a:p>
          <a:p>
            <a:pPr marL="1333500" lvl="1" eaLnBrk="1" hangingPunct="1">
              <a:buFont typeface="Arial"/>
              <a:buChar char="•"/>
              <a:defRPr/>
            </a:pPr>
            <a:r>
              <a:rPr lang="en-US" dirty="0"/>
              <a:t>Bipartite networks </a:t>
            </a:r>
            <a:r>
              <a:rPr lang="en-US" dirty="0" smtClean="0"/>
              <a:t>model for banking system</a:t>
            </a:r>
            <a:endParaRPr lang="en-US" dirty="0"/>
          </a:p>
          <a:p>
            <a:pPr marL="1333500" lvl="1" eaLnBrk="1" hangingPunct="1">
              <a:buFont typeface="Arial"/>
              <a:buChar char="•"/>
              <a:defRPr/>
            </a:pPr>
            <a:r>
              <a:rPr lang="en-US" dirty="0" smtClean="0"/>
              <a:t>Conclusion</a:t>
            </a:r>
          </a:p>
        </p:txBody>
      </p:sp>
    </p:spTree>
    <p:extLst>
      <p:ext uri="{BB962C8B-B14F-4D97-AF65-F5344CB8AC3E}">
        <p14:creationId xmlns:p14="http://schemas.microsoft.com/office/powerpoint/2010/main" val="1361620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6082"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46083" name="Rectangle 3"/>
          <p:cNvSpPr>
            <a:spLocks/>
          </p:cNvSpPr>
          <p:nvPr/>
        </p:nvSpPr>
        <p:spPr bwMode="auto">
          <a:xfrm>
            <a:off x="1308100" y="1190625"/>
            <a:ext cx="50006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dirty="0">
                <a:solidFill>
                  <a:schemeClr val="tx1"/>
                </a:solidFill>
                <a:ea typeface="ＭＳ Ｐゴシック" charset="0"/>
                <a:cs typeface="ＭＳ Ｐゴシック" charset="0"/>
              </a:rPr>
              <a:t>Topic II: Effect of clustering</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2209800"/>
            <a:ext cx="1654175" cy="694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4822" name="Rectangle 6"/>
          <p:cNvSpPr>
            <a:spLocks/>
          </p:cNvSpPr>
          <p:nvPr/>
        </p:nvSpPr>
        <p:spPr bwMode="auto">
          <a:xfrm>
            <a:off x="4140200" y="4267200"/>
            <a:ext cx="7239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r>
              <a:rPr lang="en-US" sz="3000">
                <a:solidFill>
                  <a:schemeClr val="tx1"/>
                </a:solidFill>
                <a:ea typeface="ＭＳ Ｐゴシック" charset="0"/>
                <a:cs typeface="ＭＳ Ｐゴシック" charset="0"/>
              </a:rPr>
              <a:t>Clustering: </a:t>
            </a:r>
          </a:p>
          <a:p>
            <a:pPr algn="l"/>
            <a:r>
              <a:rPr lang="en-US" sz="3000">
                <a:solidFill>
                  <a:schemeClr val="tx1"/>
                </a:solidFill>
                <a:ea typeface="ＭＳ Ｐゴシック" charset="0"/>
                <a:cs typeface="ＭＳ Ｐゴシック" charset="0"/>
              </a:rPr>
              <a:t>Whether your friends are each other’s friends. </a:t>
            </a:r>
          </a:p>
        </p:txBody>
      </p:sp>
      <p:sp>
        <p:nvSpPr>
          <p:cNvPr id="46088" name="Rectangle 30"/>
          <p:cNvSpPr>
            <a:spLocks/>
          </p:cNvSpPr>
          <p:nvPr/>
        </p:nvSpPr>
        <p:spPr bwMode="auto">
          <a:xfrm>
            <a:off x="10494963" y="1190625"/>
            <a:ext cx="11684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dirty="0">
                <a:solidFill>
                  <a:schemeClr val="tx1"/>
                </a:solidFill>
                <a:ea typeface="ＭＳ Ｐゴシック" charset="0"/>
                <a:cs typeface="ＭＳ Ｐゴシック" charset="0"/>
              </a:rPr>
              <a:t>model</a:t>
            </a:r>
          </a:p>
        </p:txBody>
      </p:sp>
      <p:sp>
        <p:nvSpPr>
          <p:cNvPr id="46089" name="Rectangle 1"/>
          <p:cNvSpPr>
            <a:spLocks noChangeArrowheads="1"/>
          </p:cNvSpPr>
          <p:nvPr/>
        </p:nvSpPr>
        <p:spPr bwMode="auto">
          <a:xfrm>
            <a:off x="3911600" y="2209800"/>
            <a:ext cx="8001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3600" dirty="0">
                <a:solidFill>
                  <a:srgbClr val="0000FF"/>
                </a:solidFill>
              </a:rPr>
              <a:t>Random network model: tree-like.</a:t>
            </a:r>
          </a:p>
          <a:p>
            <a:pPr algn="l"/>
            <a:r>
              <a:rPr lang="en-US" sz="3600" dirty="0">
                <a:solidFill>
                  <a:srgbClr val="0000FF"/>
                </a:solidFill>
              </a:rPr>
              <a:t>Reality: clustered</a:t>
            </a:r>
            <a:r>
              <a:rPr lang="en-US" sz="3600" dirty="0" smtClean="0">
                <a:solidFill>
                  <a:srgbClr val="0000FF"/>
                </a:solidFill>
              </a:rPr>
              <a:t>! Non tree-like.</a:t>
            </a:r>
            <a:endParaRPr lang="en-US" sz="3600" dirty="0">
              <a:solidFill>
                <a:srgbClr val="0000FF"/>
              </a:solidFill>
            </a:endParaRPr>
          </a:p>
        </p:txBody>
      </p:sp>
      <p:pic>
        <p:nvPicPr>
          <p:cNvPr id="2" name="Picture 1"/>
          <p:cNvPicPr>
            <a:picLocks noChangeAspect="1"/>
          </p:cNvPicPr>
          <p:nvPr/>
        </p:nvPicPr>
        <p:blipFill>
          <a:blip r:embed="rId4"/>
          <a:stretch>
            <a:fillRect/>
          </a:stretch>
        </p:blipFill>
        <p:spPr>
          <a:xfrm>
            <a:off x="3454400" y="6705600"/>
            <a:ext cx="9220199" cy="132166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0200" y="4038600"/>
            <a:ext cx="46736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31"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48132" name="Rectangle 3"/>
          <p:cNvSpPr>
            <a:spLocks/>
          </p:cNvSpPr>
          <p:nvPr/>
        </p:nvSpPr>
        <p:spPr bwMode="auto">
          <a:xfrm>
            <a:off x="1308100" y="1190625"/>
            <a:ext cx="50006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a:solidFill>
                  <a:schemeClr val="tx1"/>
                </a:solidFill>
                <a:ea typeface="ＭＳ Ｐゴシック" charset="0"/>
                <a:cs typeface="ＭＳ Ｐゴシック" charset="0"/>
              </a:rPr>
              <a:t>Topic II: Effect of clustering</a:t>
            </a:r>
          </a:p>
        </p:txBody>
      </p:sp>
      <p:sp>
        <p:nvSpPr>
          <p:cNvPr id="48133" name="Rectangle 7"/>
          <p:cNvSpPr>
            <a:spLocks/>
          </p:cNvSpPr>
          <p:nvPr/>
        </p:nvSpPr>
        <p:spPr bwMode="auto">
          <a:xfrm>
            <a:off x="1320800" y="2243951"/>
            <a:ext cx="653972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dirty="0" smtClean="0">
                <a:solidFill>
                  <a:schemeClr val="tx1"/>
                </a:solidFill>
                <a:ea typeface="ＭＳ Ｐゴシック" charset="0"/>
                <a:cs typeface="ＭＳ Ｐゴシック" charset="0"/>
              </a:rPr>
              <a:t>Clustered </a:t>
            </a:r>
            <a:r>
              <a:rPr lang="en-US" altLang="ja-JP" sz="3600" dirty="0" smtClean="0">
                <a:solidFill>
                  <a:schemeClr val="tx1"/>
                </a:solidFill>
                <a:cs typeface="Gill Sans" charset="0"/>
              </a:rPr>
              <a:t>random </a:t>
            </a:r>
            <a:r>
              <a:rPr lang="en-US" altLang="ja-JP" sz="3600" dirty="0">
                <a:solidFill>
                  <a:schemeClr val="tx1"/>
                </a:solidFill>
                <a:cs typeface="Gill Sans" charset="0"/>
              </a:rPr>
              <a:t>network model:</a:t>
            </a:r>
            <a:endParaRPr lang="en-US" sz="3600" dirty="0">
              <a:solidFill>
                <a:schemeClr val="tx1"/>
              </a:solidFill>
              <a:cs typeface="Gill Sans" charset="0"/>
            </a:endParaRPr>
          </a:p>
        </p:txBody>
      </p:sp>
      <p:sp>
        <p:nvSpPr>
          <p:cNvPr id="40979" name="Oval 24"/>
          <p:cNvSpPr>
            <a:spLocks/>
          </p:cNvSpPr>
          <p:nvPr/>
        </p:nvSpPr>
        <p:spPr bwMode="auto">
          <a:xfrm rot="4485339">
            <a:off x="9159875" y="5187950"/>
            <a:ext cx="804863" cy="754063"/>
          </a:xfrm>
          <a:prstGeom prst="ellipse">
            <a:avLst/>
          </a:prstGeom>
          <a:noFill/>
          <a:ln w="25400">
            <a:solidFill>
              <a:srgbClr val="FF271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40967" name="Group 29"/>
          <p:cNvGrpSpPr>
            <a:grpSpLocks/>
          </p:cNvGrpSpPr>
          <p:nvPr/>
        </p:nvGrpSpPr>
        <p:grpSpPr bwMode="auto">
          <a:xfrm>
            <a:off x="1549400" y="6540500"/>
            <a:ext cx="5029200" cy="2374900"/>
            <a:chOff x="0" y="0"/>
            <a:chExt cx="2642" cy="1256"/>
          </a:xfrm>
        </p:grpSpPr>
        <p:pic>
          <p:nvPicPr>
            <p:cNvPr id="48141"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 y="0"/>
              <a:ext cx="1970"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8142"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 y="800"/>
              <a:ext cx="1954"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8143" name="Rectangle 28"/>
            <p:cNvSpPr>
              <a:spLocks/>
            </p:cNvSpPr>
            <p:nvPr/>
          </p:nvSpPr>
          <p:spPr bwMode="auto">
            <a:xfrm>
              <a:off x="0" y="140"/>
              <a:ext cx="611"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r"/>
              <a:r>
                <a:rPr lang="en-US" sz="2400">
                  <a:solidFill>
                    <a:schemeClr val="tx1"/>
                  </a:solidFill>
                  <a:ea typeface="ＭＳ Ｐゴシック" charset="0"/>
                  <a:cs typeface="ＭＳ Ｐゴシック" charset="0"/>
                </a:rPr>
                <a:t>e.g. when</a:t>
              </a:r>
            </a:p>
          </p:txBody>
        </p:sp>
      </p:grpSp>
      <p:sp>
        <p:nvSpPr>
          <p:cNvPr id="48136" name="Rectangle 30"/>
          <p:cNvSpPr>
            <a:spLocks/>
          </p:cNvSpPr>
          <p:nvPr/>
        </p:nvSpPr>
        <p:spPr bwMode="auto">
          <a:xfrm>
            <a:off x="10387013" y="1155700"/>
            <a:ext cx="12763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Model</a:t>
            </a:r>
          </a:p>
        </p:txBody>
      </p:sp>
      <p:pic>
        <p:nvPicPr>
          <p:cNvPr id="48138"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3733800"/>
            <a:ext cx="7048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20800" y="4419600"/>
            <a:ext cx="6515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20800" y="5105400"/>
            <a:ext cx="35433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0178"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50179" name="Rectangle 3"/>
          <p:cNvSpPr>
            <a:spLocks/>
          </p:cNvSpPr>
          <p:nvPr/>
        </p:nvSpPr>
        <p:spPr bwMode="auto">
          <a:xfrm>
            <a:off x="1308100" y="915988"/>
            <a:ext cx="5243513" cy="1101725"/>
          </a:xfrm>
          <a:prstGeom prst="rightArrow">
            <a:avLst>
              <a:gd name="adj1" fmla="val 50000"/>
              <a:gd name="adj2" fmla="val 49885"/>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3600">
                <a:solidFill>
                  <a:schemeClr val="tx1"/>
                </a:solidFill>
                <a:ea typeface="ＭＳ Ｐゴシック" charset="0"/>
                <a:cs typeface="ＭＳ Ｐゴシック" charset="0"/>
              </a:rPr>
              <a:t>Topic II: Effect of clustering</a:t>
            </a:r>
          </a:p>
        </p:txBody>
      </p:sp>
      <p:sp>
        <p:nvSpPr>
          <p:cNvPr id="50180" name="Rectangle 5"/>
          <p:cNvSpPr>
            <a:spLocks/>
          </p:cNvSpPr>
          <p:nvPr/>
        </p:nvSpPr>
        <p:spPr bwMode="auto">
          <a:xfrm>
            <a:off x="10220325" y="1155700"/>
            <a:ext cx="14430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Results</a:t>
            </a:r>
          </a:p>
        </p:txBody>
      </p:sp>
      <p:grpSp>
        <p:nvGrpSpPr>
          <p:cNvPr id="17" name="Group 16"/>
          <p:cNvGrpSpPr>
            <a:grpSpLocks/>
          </p:cNvGrpSpPr>
          <p:nvPr/>
        </p:nvGrpSpPr>
        <p:grpSpPr bwMode="auto">
          <a:xfrm>
            <a:off x="6615113" y="1676400"/>
            <a:ext cx="5907087" cy="5943600"/>
            <a:chOff x="6615113" y="1676400"/>
            <a:chExt cx="5449887" cy="5270500"/>
          </a:xfrm>
        </p:grpSpPr>
        <p:pic>
          <p:nvPicPr>
            <p:cNvPr id="501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5113" y="3098800"/>
              <a:ext cx="5449887"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0189" name="TextBox 3"/>
            <p:cNvSpPr txBox="1">
              <a:spLocks noChangeArrowheads="1"/>
            </p:cNvSpPr>
            <p:nvPr/>
          </p:nvSpPr>
          <p:spPr bwMode="auto">
            <a:xfrm>
              <a:off x="6807200" y="2438400"/>
              <a:ext cx="3642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800"/>
                <a:t>1</a:t>
              </a:r>
            </a:p>
          </p:txBody>
        </p:sp>
        <p:sp>
          <p:nvSpPr>
            <p:cNvPr id="50190" name="TextBox 11"/>
            <p:cNvSpPr txBox="1">
              <a:spLocks noChangeArrowheads="1"/>
            </p:cNvSpPr>
            <p:nvPr/>
          </p:nvSpPr>
          <p:spPr bwMode="auto">
            <a:xfrm>
              <a:off x="7188200" y="2133600"/>
              <a:ext cx="801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800"/>
                <a:t>2.45</a:t>
              </a:r>
            </a:p>
          </p:txBody>
        </p:sp>
        <p:sp>
          <p:nvSpPr>
            <p:cNvPr id="50191" name="TextBox 12"/>
            <p:cNvSpPr txBox="1">
              <a:spLocks noChangeArrowheads="1"/>
            </p:cNvSpPr>
            <p:nvPr/>
          </p:nvSpPr>
          <p:spPr bwMode="auto">
            <a:xfrm>
              <a:off x="7721600" y="1676400"/>
              <a:ext cx="8901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3200"/>
                <a:t>2.68</a:t>
              </a:r>
            </a:p>
          </p:txBody>
        </p:sp>
        <p:sp>
          <p:nvSpPr>
            <p:cNvPr id="50192" name="TextBox 13"/>
            <p:cNvSpPr txBox="1">
              <a:spLocks noChangeArrowheads="1"/>
            </p:cNvSpPr>
            <p:nvPr/>
          </p:nvSpPr>
          <p:spPr bwMode="auto">
            <a:xfrm>
              <a:off x="8559800" y="2133600"/>
              <a:ext cx="801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800"/>
                <a:t>2.93</a:t>
              </a:r>
            </a:p>
          </p:txBody>
        </p:sp>
        <p:cxnSp>
          <p:nvCxnSpPr>
            <p:cNvPr id="15" name="Straight Connector 14"/>
            <p:cNvCxnSpPr>
              <a:stCxn id="50189" idx="2"/>
            </p:cNvCxnSpPr>
            <p:nvPr/>
          </p:nvCxnSpPr>
          <p:spPr bwMode="auto">
            <a:xfrm>
              <a:off x="6988593" y="2961648"/>
              <a:ext cx="732315" cy="239312"/>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w="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Straight Connector 17"/>
            <p:cNvCxnSpPr>
              <a:stCxn id="50190" idx="2"/>
            </p:cNvCxnSpPr>
            <p:nvPr/>
          </p:nvCxnSpPr>
          <p:spPr bwMode="auto">
            <a:xfrm>
              <a:off x="7589091" y="2656172"/>
              <a:ext cx="818729" cy="467363"/>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w="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 name="Straight Connector 19"/>
            <p:cNvCxnSpPr>
              <a:stCxn id="50191" idx="2"/>
            </p:cNvCxnSpPr>
            <p:nvPr/>
          </p:nvCxnSpPr>
          <p:spPr bwMode="auto">
            <a:xfrm>
              <a:off x="8166155" y="2260604"/>
              <a:ext cx="393986" cy="862931"/>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w="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a:stCxn id="50192" idx="2"/>
            </p:cNvCxnSpPr>
            <p:nvPr/>
          </p:nvCxnSpPr>
          <p:spPr bwMode="auto">
            <a:xfrm flipH="1">
              <a:off x="8712463" y="2656172"/>
              <a:ext cx="248987" cy="544788"/>
            </a:xfrm>
            <a:prstGeom prst="line">
              <a:avLst/>
            </a:prstGeom>
            <a:blipFill dpi="0" rotWithShape="0">
              <a:blip r:embed="rId4"/>
              <a:srcRect/>
              <a:tile tx="0" ty="0" sx="100000" sy="100000" flip="none" algn="tl"/>
            </a:blipFill>
            <a:ln w="25400" cap="flat" cmpd="sng" algn="ctr">
              <a:solidFill>
                <a:srgbClr val="000000"/>
              </a:solidFill>
              <a:prstDash val="solid"/>
              <a:round/>
              <a:headEnd type="none" w="med" len="med"/>
              <a:tailEnd type="triangle" w="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
        <p:nvSpPr>
          <p:cNvPr id="2" name="TextBox 1"/>
          <p:cNvSpPr txBox="1">
            <a:spLocks noChangeArrowheads="1"/>
          </p:cNvSpPr>
          <p:nvPr/>
        </p:nvSpPr>
        <p:spPr bwMode="auto">
          <a:xfrm>
            <a:off x="1168400" y="8305800"/>
            <a:ext cx="11669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a:t>Triangles that give the network its clustering contain redundant edges </a:t>
            </a:r>
          </a:p>
          <a:p>
            <a:pPr algn="l" eaLnBrk="1" hangingPunct="1"/>
            <a:r>
              <a:rPr lang="en-US" sz="3200"/>
              <a:t>that serve no purpose in connecting the giant component together.</a:t>
            </a:r>
          </a:p>
        </p:txBody>
      </p:sp>
      <p:grpSp>
        <p:nvGrpSpPr>
          <p:cNvPr id="50183" name="Group 9"/>
          <p:cNvGrpSpPr>
            <a:grpSpLocks/>
          </p:cNvGrpSpPr>
          <p:nvPr/>
        </p:nvGrpSpPr>
        <p:grpSpPr bwMode="auto">
          <a:xfrm>
            <a:off x="406400" y="2514600"/>
            <a:ext cx="6223000" cy="5715000"/>
            <a:chOff x="1109663" y="2514600"/>
            <a:chExt cx="5519737" cy="5275263"/>
          </a:xfrm>
        </p:grpSpPr>
        <p:pic>
          <p:nvPicPr>
            <p:cNvPr id="5018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663" y="3124200"/>
              <a:ext cx="54816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01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900" y="7188200"/>
              <a:ext cx="47625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0186"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5000" y="2590800"/>
              <a:ext cx="13843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7" name="TextBox 2"/>
            <p:cNvSpPr txBox="1">
              <a:spLocks noChangeArrowheads="1"/>
            </p:cNvSpPr>
            <p:nvPr/>
          </p:nvSpPr>
          <p:spPr bwMode="auto">
            <a:xfrm>
              <a:off x="1930400" y="2514600"/>
              <a:ext cx="217239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3200"/>
                <a:t>ER network</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482" name="Rectangle 2"/>
          <p:cNvSpPr>
            <a:spLocks/>
          </p:cNvSpPr>
          <p:nvPr/>
        </p:nvSpPr>
        <p:spPr bwMode="auto">
          <a:xfrm>
            <a:off x="1316038" y="495984"/>
            <a:ext cx="10243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dirty="0">
                <a:solidFill>
                  <a:schemeClr val="tx1"/>
                </a:solidFill>
                <a:ea typeface="ＭＳ Ｐゴシック" charset="0"/>
                <a:cs typeface="ＭＳ Ｐゴシック" charset="0"/>
              </a:rPr>
              <a:t>Overview: </a:t>
            </a:r>
            <a:r>
              <a:rPr lang="en-US" dirty="0" smtClean="0">
                <a:solidFill>
                  <a:schemeClr val="tx1"/>
                </a:solidFill>
                <a:ea typeface="ＭＳ Ｐゴシック" charset="0"/>
                <a:cs typeface="ＭＳ Ｐゴシック" charset="0"/>
              </a:rPr>
              <a:t>What did </a:t>
            </a:r>
            <a:r>
              <a:rPr lang="en-US" dirty="0">
                <a:solidFill>
                  <a:schemeClr val="tx1"/>
                </a:solidFill>
                <a:ea typeface="ＭＳ Ｐゴシック" charset="0"/>
                <a:cs typeface="ＭＳ Ｐゴシック" charset="0"/>
              </a:rPr>
              <a:t>I </a:t>
            </a:r>
            <a:r>
              <a:rPr lang="en-US" dirty="0" smtClean="0">
                <a:solidFill>
                  <a:schemeClr val="tx1"/>
                </a:solidFill>
                <a:ea typeface="ＭＳ Ｐゴシック" charset="0"/>
                <a:cs typeface="ＭＳ Ｐゴシック" charset="0"/>
              </a:rPr>
              <a:t>do for the past six years?</a:t>
            </a:r>
            <a:endParaRPr lang="en-US" dirty="0">
              <a:solidFill>
                <a:schemeClr val="tx1"/>
              </a:solidFill>
              <a:ea typeface="ＭＳ Ｐゴシック" charset="0"/>
              <a:cs typeface="ＭＳ Ｐゴシック" charset="0"/>
            </a:endParaRPr>
          </a:p>
        </p:txBody>
      </p:sp>
      <p:sp>
        <p:nvSpPr>
          <p:cNvPr id="2" name="Rectangle 1"/>
          <p:cNvSpPr/>
          <p:nvPr/>
        </p:nvSpPr>
        <p:spPr>
          <a:xfrm>
            <a:off x="939800" y="1371600"/>
            <a:ext cx="11430000" cy="8248412"/>
          </a:xfrm>
          <a:prstGeom prst="rect">
            <a:avLst/>
          </a:prstGeom>
        </p:spPr>
        <p:txBody>
          <a:bodyPr>
            <a:spAutoFit/>
          </a:bodyPr>
          <a:lstStyle/>
          <a:p>
            <a:pPr marL="571500" indent="-571500" algn="l">
              <a:buFont typeface="Wingdings" charset="2"/>
              <a:buChar char="Ø"/>
              <a:defRPr/>
            </a:pPr>
            <a:r>
              <a:rPr lang="en-US" sz="3600" dirty="0"/>
              <a:t>Interdependent networks theory:</a:t>
            </a:r>
          </a:p>
          <a:p>
            <a:pPr marL="514350" indent="-514350" algn="l">
              <a:buFont typeface="+mj-lt"/>
              <a:buAutoNum type="arabicPeriod"/>
              <a:defRPr/>
            </a:pPr>
            <a:r>
              <a:rPr lang="en-US" sz="3000" dirty="0"/>
              <a:t>Robustness of interdependent networks under targeted attack </a:t>
            </a:r>
            <a:r>
              <a:rPr lang="en-US" sz="2400" dirty="0"/>
              <a:t>[ PRE(R) 83(6) 065101 (2011) ]</a:t>
            </a:r>
            <a:r>
              <a:rPr lang="en-US" sz="3000" dirty="0"/>
              <a:t>.</a:t>
            </a:r>
          </a:p>
          <a:p>
            <a:pPr marL="514350" indent="-514350" algn="l">
              <a:buFont typeface="+mj-lt"/>
              <a:buAutoNum type="arabicPeriod"/>
              <a:defRPr/>
            </a:pPr>
            <a:r>
              <a:rPr lang="en-US" sz="3000" dirty="0"/>
              <a:t>Robustness of interdependent clustered networks                        </a:t>
            </a:r>
            <a:r>
              <a:rPr lang="en-US" sz="2400" dirty="0"/>
              <a:t>[ EPL 101 18002 (2012) ].</a:t>
            </a:r>
          </a:p>
          <a:p>
            <a:pPr marL="514350" indent="-514350" algn="l">
              <a:buFont typeface="+mj-lt"/>
              <a:buAutoNum type="arabicPeriod"/>
              <a:defRPr/>
            </a:pPr>
            <a:r>
              <a:rPr lang="en-US" sz="3000" dirty="0"/>
              <a:t>Robustness of partially interdependent network of clustered networks </a:t>
            </a:r>
            <a:r>
              <a:rPr lang="en-US" sz="2400" dirty="0"/>
              <a:t>[ </a:t>
            </a:r>
            <a:r>
              <a:rPr lang="en-US" sz="2400" dirty="0" err="1" smtClean="0"/>
              <a:t>arXiv</a:t>
            </a:r>
            <a:r>
              <a:rPr lang="en-US" sz="2400" dirty="0" smtClean="0"/>
              <a:t>]</a:t>
            </a:r>
            <a:r>
              <a:rPr lang="en-US" sz="2800" dirty="0"/>
              <a:t>.</a:t>
            </a:r>
          </a:p>
          <a:p>
            <a:pPr marL="514350" indent="-514350" algn="l">
              <a:buFont typeface="+mj-lt"/>
              <a:buAutoNum type="arabicPeriod"/>
              <a:defRPr/>
            </a:pPr>
            <a:r>
              <a:rPr lang="en-US" sz="3000" dirty="0"/>
              <a:t>Bipartite networks: increasing survival threshold leads to a change of from second order to first order phase transition </a:t>
            </a:r>
            <a:r>
              <a:rPr lang="en-US" sz="2400" dirty="0"/>
              <a:t>[ working paper ]</a:t>
            </a:r>
            <a:r>
              <a:rPr lang="en-US" sz="2800" dirty="0" smtClean="0"/>
              <a:t>.</a:t>
            </a:r>
          </a:p>
          <a:p>
            <a:pPr marL="514350" indent="-514350" algn="l">
              <a:buFont typeface="+mj-lt"/>
              <a:buAutoNum type="arabicPeriod"/>
              <a:defRPr/>
            </a:pPr>
            <a:r>
              <a:rPr lang="en-US" sz="2800" dirty="0" smtClean="0"/>
              <a:t>Percolation of local attack on interdependent networks </a:t>
            </a:r>
            <a:r>
              <a:rPr lang="en-US" sz="2400" dirty="0" smtClean="0"/>
              <a:t>[working paper]</a:t>
            </a:r>
            <a:r>
              <a:rPr lang="en-US" sz="2800" dirty="0" smtClean="0"/>
              <a:t>.</a:t>
            </a:r>
          </a:p>
          <a:p>
            <a:pPr marL="457200" indent="-457200" algn="l">
              <a:buFont typeface="Arial"/>
              <a:buChar char="•"/>
              <a:defRPr/>
            </a:pPr>
            <a:endParaRPr lang="en-US" sz="2800" dirty="0" smtClean="0"/>
          </a:p>
          <a:p>
            <a:pPr marL="571500" indent="-571500" algn="l">
              <a:buFont typeface="Wingdings" charset="2"/>
              <a:buChar char="Ø"/>
              <a:defRPr/>
            </a:pPr>
            <a:r>
              <a:rPr lang="en-US" sz="3600" dirty="0" smtClean="0"/>
              <a:t>Apply </a:t>
            </a:r>
            <a:r>
              <a:rPr lang="en-US" sz="3600" dirty="0" smtClean="0"/>
              <a:t>network </a:t>
            </a:r>
            <a:r>
              <a:rPr lang="en-US" sz="3600" dirty="0" smtClean="0"/>
              <a:t>theory to model economic systems:</a:t>
            </a:r>
          </a:p>
          <a:p>
            <a:pPr marL="514350" indent="-514350" algn="l">
              <a:buFont typeface="+mj-lt"/>
              <a:buAutoNum type="arabicPeriod"/>
              <a:defRPr/>
            </a:pPr>
            <a:r>
              <a:rPr lang="en-US" sz="3000" dirty="0" smtClean="0"/>
              <a:t>Identifying </a:t>
            </a:r>
            <a:r>
              <a:rPr lang="en-US" sz="3000" dirty="0"/>
              <a:t>influential directors in US corporate governance network </a:t>
            </a:r>
            <a:r>
              <a:rPr lang="en-US" sz="2400" dirty="0"/>
              <a:t>[ Phys. Rev. E 84 046101 (2011) ].</a:t>
            </a:r>
          </a:p>
          <a:p>
            <a:pPr marL="514350" indent="-514350" algn="l">
              <a:buFont typeface="+mj-lt"/>
              <a:buAutoNum type="arabicPeriod"/>
              <a:defRPr/>
            </a:pPr>
            <a:r>
              <a:rPr lang="en-US" sz="3000" dirty="0"/>
              <a:t>Cascading failures in bipartite Graphs: model for systemic risk propagation </a:t>
            </a:r>
            <a:r>
              <a:rPr lang="en-US" sz="2400" dirty="0"/>
              <a:t>[ Scientific Reports 3, 1219 (2013) ]</a:t>
            </a:r>
            <a:r>
              <a:rPr lang="en-US" sz="2000" dirty="0"/>
              <a:t>.</a:t>
            </a:r>
          </a:p>
          <a:p>
            <a:pPr marL="514350" indent="-514350" algn="l">
              <a:buFont typeface="+mj-lt"/>
              <a:buAutoNum type="arabicPeriod"/>
              <a:defRPr/>
            </a:pPr>
            <a:r>
              <a:rPr lang="en-US" sz="3000" dirty="0"/>
              <a:t>Partial correlation analysis of global stock markets </a:t>
            </a:r>
            <a:r>
              <a:rPr lang="en-US" sz="2400" dirty="0"/>
              <a:t>[ working paper ] .</a:t>
            </a:r>
          </a:p>
          <a:p>
            <a:pPr marL="457200" indent="-457200" algn="l">
              <a:buFont typeface="Arial"/>
              <a:buChar char="•"/>
              <a:defRPr/>
            </a:pPr>
            <a:endParaRPr lang="en-US" sz="2800" dirty="0"/>
          </a:p>
        </p:txBody>
      </p:sp>
      <p:sp>
        <p:nvSpPr>
          <p:cNvPr id="3" name="Rectangle 2"/>
          <p:cNvSpPr/>
          <p:nvPr/>
        </p:nvSpPr>
        <p:spPr bwMode="auto">
          <a:xfrm>
            <a:off x="1016000" y="1981200"/>
            <a:ext cx="10972800" cy="1752600"/>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
        <p:nvSpPr>
          <p:cNvPr id="4" name="Rectangle 3"/>
          <p:cNvSpPr/>
          <p:nvPr/>
        </p:nvSpPr>
        <p:spPr bwMode="auto">
          <a:xfrm>
            <a:off x="1016000" y="7772400"/>
            <a:ext cx="10972800" cy="990600"/>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26"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33795" name="Rectangle 3"/>
          <p:cNvSpPr>
            <a:spLocks/>
          </p:cNvSpPr>
          <p:nvPr/>
        </p:nvSpPr>
        <p:spPr bwMode="auto">
          <a:xfrm>
            <a:off x="1308100" y="1190625"/>
            <a:ext cx="107569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spAutoFit/>
          </a:bodyPr>
          <a:lstStyle/>
          <a:p>
            <a:pPr algn="l">
              <a:defRPr/>
            </a:pPr>
            <a:r>
              <a:rPr lang="en-US" sz="3600" dirty="0">
                <a:solidFill>
                  <a:schemeClr val="tx1"/>
                </a:solidFill>
                <a:ea typeface="ＭＳ Ｐゴシック" charset="0"/>
                <a:cs typeface="Gill Sans" charset="0"/>
              </a:rPr>
              <a:t>Conclusions:</a:t>
            </a:r>
          </a:p>
          <a:p>
            <a:pPr algn="l">
              <a:defRPr/>
            </a:pPr>
            <a:r>
              <a:rPr lang="en-US" sz="3600" dirty="0">
                <a:solidFill>
                  <a:schemeClr val="tx1"/>
                </a:solidFill>
                <a:ea typeface="ＭＳ Ｐゴシック" charset="0"/>
                <a:cs typeface="Gill Sans" charset="0"/>
              </a:rPr>
              <a:t> We tried to develop analytical framework to extend the interdependent networks model to more realistic features.</a:t>
            </a:r>
          </a:p>
          <a:p>
            <a:pPr algn="l">
              <a:defRPr/>
            </a:pPr>
            <a:endParaRPr lang="en-US" sz="3600" dirty="0">
              <a:solidFill>
                <a:schemeClr val="tx1"/>
              </a:solidFill>
              <a:ea typeface="ＭＳ Ｐゴシック" charset="0"/>
              <a:cs typeface="Gill Sans" charset="0"/>
            </a:endParaRPr>
          </a:p>
          <a:p>
            <a:pPr marL="742950" indent="-742950" algn="l">
              <a:buFontTx/>
              <a:buAutoNum type="arabicPeriod"/>
              <a:defRPr/>
            </a:pPr>
            <a:r>
              <a:rPr lang="en-US" sz="3600" dirty="0">
                <a:solidFill>
                  <a:schemeClr val="tx1"/>
                </a:solidFill>
                <a:ea typeface="ＭＳ Ｐゴシック" charset="0"/>
                <a:cs typeface="Gill Sans" charset="0"/>
              </a:rPr>
              <a:t>We developed “mapping method” for calculating the giant component and critical point of interdependent networks under targeted attack. 				</a:t>
            </a:r>
          </a:p>
          <a:p>
            <a:pPr marL="742950" indent="-742950" algn="l">
              <a:buFontTx/>
              <a:buAutoNum type="arabicPeriod"/>
              <a:defRPr/>
            </a:pPr>
            <a:endParaRPr lang="en-US" sz="3600" dirty="0">
              <a:solidFill>
                <a:schemeClr val="tx1"/>
              </a:solidFill>
              <a:ea typeface="ＭＳ Ｐゴシック" charset="0"/>
              <a:cs typeface="Gill Sans" charset="0"/>
            </a:endParaRPr>
          </a:p>
          <a:p>
            <a:pPr marL="742950" indent="-742950" algn="l">
              <a:buFontTx/>
              <a:buAutoNum type="arabicPeriod"/>
              <a:defRPr/>
            </a:pPr>
            <a:r>
              <a:rPr lang="en-US" sz="3600" dirty="0">
                <a:solidFill>
                  <a:schemeClr val="tx1"/>
                </a:solidFill>
                <a:ea typeface="ＭＳ Ｐゴシック" charset="0"/>
                <a:cs typeface="Gill Sans" charset="0"/>
              </a:rPr>
              <a:t>Theoretically studied how clustering affects the percolation of interdependent networks.</a:t>
            </a:r>
          </a:p>
          <a:p>
            <a:pPr algn="l">
              <a:defRPr/>
            </a:pPr>
            <a:r>
              <a:rPr lang="en-US" sz="3600" dirty="0">
                <a:solidFill>
                  <a:schemeClr val="tx1"/>
                </a:solidFill>
                <a:ea typeface="ＭＳ Ｐゴシック" charset="0"/>
                <a:cs typeface="Gill Sans" charset="0"/>
              </a:rPr>
              <a:t>	</a:t>
            </a:r>
            <a:r>
              <a:rPr lang="en-US" sz="3000" dirty="0">
                <a:solidFill>
                  <a:schemeClr val="tx1"/>
                </a:solidFill>
                <a:ea typeface="ＭＳ Ｐゴシック" charset="0"/>
                <a:cs typeface="Gill Sans" charset="0"/>
              </a:rPr>
              <a:t>-- clustering pushes the critical point of interdependent 	networks to the right (more fragile)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eaLnBrk="1" hangingPunct="1">
              <a:defRPr/>
            </a:pPr>
            <a:r>
              <a:rPr lang="en-US" dirty="0" smtClean="0"/>
              <a:t>Outline</a:t>
            </a:r>
          </a:p>
        </p:txBody>
      </p:sp>
      <p:sp>
        <p:nvSpPr>
          <p:cNvPr id="16386" name="Rectangle 2"/>
          <p:cNvSpPr>
            <a:spLocks noGrp="1" noChangeArrowheads="1"/>
          </p:cNvSpPr>
          <p:nvPr>
            <p:ph type="body" idx="1"/>
          </p:nvPr>
        </p:nvSpPr>
        <p:spPr>
          <a:xfrm>
            <a:off x="1244600" y="2057400"/>
            <a:ext cx="11353800" cy="6781800"/>
          </a:xfrm>
          <a:ln>
            <a:noFill/>
          </a:ln>
        </p:spPr>
        <p:txBody>
          <a:bodyPr>
            <a:normAutofit/>
          </a:bodyPr>
          <a:lstStyle/>
          <a:p>
            <a:pPr marL="889000" eaLnBrk="1" hangingPunct="1">
              <a:buFont typeface="Wingdings" charset="2"/>
              <a:buChar char="Ø"/>
              <a:defRPr/>
            </a:pPr>
            <a:r>
              <a:rPr lang="en-US" dirty="0" smtClean="0"/>
              <a:t>Cascading failures in interdependent networks</a:t>
            </a:r>
          </a:p>
          <a:p>
            <a:pPr marL="1333500" lvl="1" eaLnBrk="1" hangingPunct="1">
              <a:buFont typeface="Arial"/>
              <a:buChar char="•"/>
              <a:defRPr/>
            </a:pPr>
            <a:r>
              <a:rPr lang="en-US" dirty="0" smtClean="0"/>
              <a:t>Topic I: targeted attack</a:t>
            </a:r>
          </a:p>
          <a:p>
            <a:pPr marL="1333500" lvl="1" eaLnBrk="1" hangingPunct="1">
              <a:buFont typeface="Arial"/>
              <a:buChar char="•"/>
              <a:defRPr/>
            </a:pPr>
            <a:r>
              <a:rPr lang="en-US" dirty="0" smtClean="0"/>
              <a:t>Topic II: clustering</a:t>
            </a:r>
          </a:p>
          <a:p>
            <a:pPr marL="1333500" lvl="1" eaLnBrk="1" hangingPunct="1">
              <a:defRPr/>
            </a:pPr>
            <a:r>
              <a:rPr lang="en-US" dirty="0" smtClean="0"/>
              <a:t>Conclusion</a:t>
            </a:r>
          </a:p>
          <a:p>
            <a:pPr marL="889000" eaLnBrk="1" hangingPunct="1">
              <a:buFont typeface="Wingdings" charset="2"/>
              <a:buChar char="Ø"/>
              <a:defRPr/>
            </a:pPr>
            <a:r>
              <a:rPr lang="en-US" dirty="0" smtClean="0"/>
              <a:t>Cascading failures in financial systems</a:t>
            </a:r>
          </a:p>
          <a:p>
            <a:pPr marL="1333500" lvl="1" eaLnBrk="1" hangingPunct="1">
              <a:buFont typeface="Arial"/>
              <a:buChar char="•"/>
              <a:defRPr/>
            </a:pPr>
            <a:r>
              <a:rPr lang="en-US" dirty="0">
                <a:solidFill>
                  <a:srgbClr val="FF0000"/>
                </a:solidFill>
              </a:rPr>
              <a:t>Bipartite networks </a:t>
            </a:r>
            <a:r>
              <a:rPr lang="en-US" dirty="0" smtClean="0">
                <a:solidFill>
                  <a:srgbClr val="FF0000"/>
                </a:solidFill>
              </a:rPr>
              <a:t>model for banking system</a:t>
            </a:r>
            <a:endParaRPr lang="en-US" dirty="0">
              <a:solidFill>
                <a:srgbClr val="FF0000"/>
              </a:solidFill>
            </a:endParaRPr>
          </a:p>
          <a:p>
            <a:pPr marL="1333500" lvl="1" eaLnBrk="1" hangingPunct="1">
              <a:buFont typeface="Arial"/>
              <a:buChar char="•"/>
              <a:defRPr/>
            </a:pPr>
            <a:r>
              <a:rPr lang="en-US" dirty="0" smtClean="0"/>
              <a:t>Conclusion</a:t>
            </a:r>
          </a:p>
        </p:txBody>
      </p:sp>
    </p:spTree>
    <p:extLst>
      <p:ext uri="{BB962C8B-B14F-4D97-AF65-F5344CB8AC3E}">
        <p14:creationId xmlns:p14="http://schemas.microsoft.com/office/powerpoint/2010/main" val="13616208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5298" name="Rectangle 2"/>
          <p:cNvSpPr>
            <a:spLocks/>
          </p:cNvSpPr>
          <p:nvPr/>
        </p:nvSpPr>
        <p:spPr bwMode="auto">
          <a:xfrm>
            <a:off x="1316038" y="49530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II: Cascading failures in financial system</a:t>
            </a:r>
          </a:p>
        </p:txBody>
      </p:sp>
      <p:sp>
        <p:nvSpPr>
          <p:cNvPr id="55299" name="TextBox 6"/>
          <p:cNvSpPr txBox="1">
            <a:spLocks noChangeArrowheads="1"/>
          </p:cNvSpPr>
          <p:nvPr/>
        </p:nvSpPr>
        <p:spPr bwMode="auto">
          <a:xfrm>
            <a:off x="1320800" y="1447800"/>
            <a:ext cx="10439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a:t>Apply complex networks to model and study the systemic risk of financial systems.</a:t>
            </a:r>
          </a:p>
        </p:txBody>
      </p:sp>
      <p:sp>
        <p:nvSpPr>
          <p:cNvPr id="10" name="TextBox 9"/>
          <p:cNvSpPr txBox="1">
            <a:spLocks noChangeArrowheads="1"/>
          </p:cNvSpPr>
          <p:nvPr/>
        </p:nvSpPr>
        <p:spPr bwMode="auto">
          <a:xfrm>
            <a:off x="1473200" y="3657600"/>
            <a:ext cx="3886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a:t>Btw 2000 ~ 2007:</a:t>
            </a:r>
          </a:p>
          <a:p>
            <a:pPr algn="l" eaLnBrk="1" hangingPunct="1"/>
            <a:r>
              <a:rPr lang="en-US" sz="3200"/>
              <a:t> 29 banks failed.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41400" y="1295400"/>
            <a:ext cx="62611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1473200" y="5867400"/>
            <a:ext cx="4114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a:t>Btw 2007 ~ present:</a:t>
            </a:r>
          </a:p>
          <a:p>
            <a:pPr algn="l" eaLnBrk="1" hangingPunct="1"/>
            <a:r>
              <a:rPr lang="en-US" sz="3200"/>
              <a:t> </a:t>
            </a:r>
            <a:r>
              <a:rPr lang="en-US" sz="3200">
                <a:solidFill>
                  <a:srgbClr val="FF0000"/>
                </a:solidFill>
              </a:rPr>
              <a:t>469</a:t>
            </a:r>
            <a:r>
              <a:rPr lang="en-US" sz="3200"/>
              <a:t> banks failed.</a:t>
            </a:r>
          </a:p>
        </p:txBody>
      </p:sp>
      <p:pic>
        <p:nvPicPr>
          <p:cNvPr id="5530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3276600"/>
            <a:ext cx="64770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7346" name="Rectangle 2"/>
          <p:cNvSpPr>
            <a:spLocks/>
          </p:cNvSpPr>
          <p:nvPr/>
        </p:nvSpPr>
        <p:spPr bwMode="auto">
          <a:xfrm>
            <a:off x="1316038" y="49530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II: Cascading failures in financial system</a:t>
            </a:r>
          </a:p>
        </p:txBody>
      </p:sp>
      <p:sp>
        <p:nvSpPr>
          <p:cNvPr id="48131" name="TextBox 1"/>
          <p:cNvSpPr txBox="1">
            <a:spLocks noChangeArrowheads="1"/>
          </p:cNvSpPr>
          <p:nvPr/>
        </p:nvSpPr>
        <p:spPr bwMode="auto">
          <a:xfrm>
            <a:off x="1320800" y="1143000"/>
            <a:ext cx="103838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1200150" indent="-457200" eaLnBrk="0" hangingPunct="0">
              <a:defRPr sz="4200">
                <a:solidFill>
                  <a:srgbClr val="000000"/>
                </a:solidFill>
                <a:latin typeface="Gill Sans" charset="0"/>
                <a:ea typeface="Heiti SC Light" charset="0"/>
                <a:cs typeface="Heiti SC Light" charset="0"/>
                <a:sym typeface="Gill Sans" charset="0"/>
              </a:defRPr>
            </a:lvl2pPr>
            <a:lvl3pPr marL="11430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4000" dirty="0"/>
              <a:t>Data: </a:t>
            </a:r>
            <a:r>
              <a:rPr lang="nl-NL" sz="4000" dirty="0"/>
              <a:t> </a:t>
            </a:r>
          </a:p>
          <a:p>
            <a:pPr algn="l" eaLnBrk="1" hangingPunct="1"/>
            <a:r>
              <a:rPr lang="nl-NL" sz="3200" dirty="0"/>
              <a:t>1. Commercial Banks - Balance Sheet Data </a:t>
            </a:r>
            <a:r>
              <a:rPr lang="en-US" sz="3200" dirty="0"/>
              <a:t>from </a:t>
            </a:r>
          </a:p>
          <a:p>
            <a:pPr algn="l" eaLnBrk="1" hangingPunct="1"/>
            <a:r>
              <a:rPr lang="en-US" sz="3200" dirty="0"/>
              <a:t>Wharton Research Data Services. </a:t>
            </a:r>
          </a:p>
          <a:p>
            <a:pPr lvl="1" algn="l" eaLnBrk="1" hangingPunct="1">
              <a:buFont typeface="Arial" charset="0"/>
              <a:buChar char="•"/>
            </a:pPr>
            <a:r>
              <a:rPr lang="en-US" sz="3200" dirty="0" smtClean="0"/>
              <a:t>for year 2007</a:t>
            </a:r>
            <a:endParaRPr lang="en-US" sz="3200" dirty="0"/>
          </a:p>
          <a:p>
            <a:pPr lvl="1" algn="l" eaLnBrk="1" hangingPunct="1">
              <a:buFont typeface="Arial" charset="0"/>
              <a:buChar char="•"/>
            </a:pPr>
            <a:r>
              <a:rPr lang="en-US" sz="3200" dirty="0"/>
              <a:t>more than 7000 banks per year</a:t>
            </a:r>
          </a:p>
          <a:p>
            <a:pPr lvl="1" algn="l" eaLnBrk="1" hangingPunct="1">
              <a:buFont typeface="Arial" charset="0"/>
              <a:buChar char="•"/>
            </a:pPr>
            <a:r>
              <a:rPr lang="en-US" sz="3200" dirty="0"/>
              <a:t>each bank contains 13 types of assets</a:t>
            </a:r>
          </a:p>
          <a:p>
            <a:pPr lvl="2" algn="l" eaLnBrk="1" hangingPunct="1"/>
            <a:r>
              <a:rPr lang="en-US" sz="3200" dirty="0">
                <a:solidFill>
                  <a:schemeClr val="tx1"/>
                </a:solidFill>
              </a:rPr>
              <a:t>e.g. </a:t>
            </a:r>
          </a:p>
          <a:p>
            <a:pPr lvl="2" algn="l" eaLnBrk="1" hangingPunct="1"/>
            <a:r>
              <a:rPr lang="en-US" sz="3200" dirty="0">
                <a:solidFill>
                  <a:schemeClr val="tx1"/>
                </a:solidFill>
              </a:rPr>
              <a:t>	Loans for construction and land development,</a:t>
            </a:r>
          </a:p>
          <a:p>
            <a:pPr lvl="2" algn="l" eaLnBrk="1" hangingPunct="1"/>
            <a:r>
              <a:rPr lang="en-US" sz="3200" dirty="0">
                <a:solidFill>
                  <a:schemeClr val="tx1"/>
                </a:solidFill>
              </a:rPr>
              <a:t>	Loans secured by 1-4 family residential properties,</a:t>
            </a:r>
          </a:p>
          <a:p>
            <a:pPr lvl="2" algn="l" eaLnBrk="1" hangingPunct="1"/>
            <a:r>
              <a:rPr lang="en-US" sz="3200" dirty="0">
                <a:solidFill>
                  <a:schemeClr val="tx1"/>
                </a:solidFill>
              </a:rPr>
              <a:t>	Agriculture loans.</a:t>
            </a:r>
          </a:p>
          <a:p>
            <a:pPr lvl="1" algn="l" eaLnBrk="1" hangingPunct="1">
              <a:buFont typeface="Arial" charset="0"/>
              <a:buChar char="•"/>
            </a:pPr>
            <a:endParaRPr lang="en-US" sz="3200" dirty="0"/>
          </a:p>
        </p:txBody>
      </p:sp>
      <p:pic>
        <p:nvPicPr>
          <p:cNvPr id="5734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0" y="2514600"/>
            <a:ext cx="9296400"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10"/>
          <p:cNvSpPr txBox="1">
            <a:spLocks noChangeArrowheads="1"/>
          </p:cNvSpPr>
          <p:nvPr/>
        </p:nvSpPr>
        <p:spPr bwMode="auto">
          <a:xfrm>
            <a:off x="1320800" y="6400800"/>
            <a:ext cx="1059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nl-NL" sz="3200" dirty="0"/>
              <a:t>2. </a:t>
            </a:r>
            <a:r>
              <a:rPr lang="en-US" sz="3200" dirty="0"/>
              <a:t>Failed Bank List from the Federal Deposit Insurance Corporation. </a:t>
            </a:r>
          </a:p>
          <a:p>
            <a:pPr algn="l" eaLnBrk="1" hangingPunct="1"/>
            <a:r>
              <a:rPr lang="en-US" sz="3200" dirty="0"/>
              <a:t>	In 2008–2011: 371 commercial banks failed.</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13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3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813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9394" name="Rectangle 2"/>
          <p:cNvSpPr>
            <a:spLocks/>
          </p:cNvSpPr>
          <p:nvPr/>
        </p:nvSpPr>
        <p:spPr bwMode="auto">
          <a:xfrm>
            <a:off x="1316038" y="49530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II: Cascading failures in financial system</a:t>
            </a:r>
          </a:p>
        </p:txBody>
      </p:sp>
      <p:sp>
        <p:nvSpPr>
          <p:cNvPr id="59395" name="Rectangle 30"/>
          <p:cNvSpPr>
            <a:spLocks/>
          </p:cNvSpPr>
          <p:nvPr/>
        </p:nvSpPr>
        <p:spPr bwMode="auto">
          <a:xfrm>
            <a:off x="8829675" y="1254125"/>
            <a:ext cx="2911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Bipartite Model</a:t>
            </a:r>
          </a:p>
        </p:txBody>
      </p:sp>
      <p:pic>
        <p:nvPicPr>
          <p:cNvPr id="593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219200"/>
            <a:ext cx="76406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0" y="4648200"/>
            <a:ext cx="152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1244600" y="4343400"/>
            <a:ext cx="2057400" cy="2832100"/>
            <a:chOff x="1244600" y="3810000"/>
            <a:chExt cx="2057400" cy="2832100"/>
          </a:xfrm>
        </p:grpSpPr>
        <p:pic>
          <p:nvPicPr>
            <p:cNvPr id="59412"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44600" y="3810000"/>
              <a:ext cx="1614389"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3" name="Right Brace 6"/>
            <p:cNvSpPr>
              <a:spLocks/>
            </p:cNvSpPr>
            <p:nvPr/>
          </p:nvSpPr>
          <p:spPr bwMode="auto">
            <a:xfrm>
              <a:off x="2921000" y="4648200"/>
              <a:ext cx="76200" cy="457200"/>
            </a:xfrm>
            <a:prstGeom prst="rightBrace">
              <a:avLst>
                <a:gd name="adj1" fmla="val 8333"/>
                <a:gd name="adj2" fmla="val 50000"/>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5941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73400" y="4724400"/>
              <a:ext cx="2286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p:cNvGrpSpPr>
            <a:grpSpLocks/>
          </p:cNvGrpSpPr>
          <p:nvPr/>
        </p:nvGrpSpPr>
        <p:grpSpPr bwMode="auto">
          <a:xfrm>
            <a:off x="4064000" y="4648200"/>
            <a:ext cx="2514600" cy="3619500"/>
            <a:chOff x="4064000" y="4114800"/>
            <a:chExt cx="2514600" cy="3619500"/>
          </a:xfrm>
        </p:grpSpPr>
        <p:pic>
          <p:nvPicPr>
            <p:cNvPr id="5941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5000" y="4114800"/>
              <a:ext cx="1607616" cy="2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11"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64000" y="6934200"/>
              <a:ext cx="2514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4"/>
          <p:cNvGrpSpPr>
            <a:grpSpLocks/>
          </p:cNvGrpSpPr>
          <p:nvPr/>
        </p:nvGrpSpPr>
        <p:grpSpPr bwMode="auto">
          <a:xfrm>
            <a:off x="7112000" y="4648200"/>
            <a:ext cx="2616200" cy="3649663"/>
            <a:chOff x="7112000" y="4114800"/>
            <a:chExt cx="2616200" cy="3649663"/>
          </a:xfrm>
        </p:grpSpPr>
        <p:pic>
          <p:nvPicPr>
            <p:cNvPr id="59407" name="Picture 2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21600" y="7391400"/>
              <a:ext cx="990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8" name="Picture 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16800" y="4114800"/>
              <a:ext cx="1600200" cy="244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112000" y="6934200"/>
              <a:ext cx="2616200" cy="33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68400" y="8382000"/>
            <a:ext cx="5626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9403" name="Group 9"/>
          <p:cNvGrpSpPr>
            <a:grpSpLocks/>
          </p:cNvGrpSpPr>
          <p:nvPr/>
        </p:nvGrpSpPr>
        <p:grpSpPr bwMode="auto">
          <a:xfrm>
            <a:off x="8102600" y="2667000"/>
            <a:ext cx="4749800" cy="1931988"/>
            <a:chOff x="8102600" y="2667000"/>
            <a:chExt cx="4749800" cy="1932098"/>
          </a:xfrm>
        </p:grpSpPr>
        <p:pic>
          <p:nvPicPr>
            <p:cNvPr id="59404" name="Picture 4"/>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02600" y="3048000"/>
              <a:ext cx="4749800" cy="70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Picture 5"/>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102600" y="2667000"/>
              <a:ext cx="4038600" cy="326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6" name="Picture 7"/>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102600" y="3886200"/>
              <a:ext cx="4267200" cy="712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p:nvGrpSpPr>
        <p:grpSpPr>
          <a:xfrm>
            <a:off x="1397000" y="8763000"/>
            <a:ext cx="9080500" cy="762000"/>
            <a:chOff x="1320800" y="8991600"/>
            <a:chExt cx="9080500" cy="762000"/>
          </a:xfrm>
        </p:grpSpPr>
        <p:pic>
          <p:nvPicPr>
            <p:cNvPr id="2" name="Picture 1"/>
            <p:cNvPicPr>
              <a:picLocks noChangeAspect="1"/>
            </p:cNvPicPr>
            <p:nvPr/>
          </p:nvPicPr>
          <p:blipFill>
            <a:blip r:embed="rId16"/>
            <a:stretch>
              <a:fillRect/>
            </a:stretch>
          </p:blipFill>
          <p:spPr>
            <a:xfrm>
              <a:off x="1320800" y="8991600"/>
              <a:ext cx="4495800" cy="419100"/>
            </a:xfrm>
            <a:prstGeom prst="rect">
              <a:avLst/>
            </a:prstGeom>
          </p:spPr>
        </p:pic>
        <p:pic>
          <p:nvPicPr>
            <p:cNvPr id="5" name="Picture 4"/>
            <p:cNvPicPr>
              <a:picLocks noChangeAspect="1"/>
            </p:cNvPicPr>
            <p:nvPr/>
          </p:nvPicPr>
          <p:blipFill>
            <a:blip r:embed="rId17"/>
            <a:stretch>
              <a:fillRect/>
            </a:stretch>
          </p:blipFill>
          <p:spPr>
            <a:xfrm>
              <a:off x="1930400" y="9410700"/>
              <a:ext cx="8470900" cy="342900"/>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1" name="Group 13"/>
          <p:cNvGrpSpPr>
            <a:grpSpLocks/>
          </p:cNvGrpSpPr>
          <p:nvPr/>
        </p:nvGrpSpPr>
        <p:grpSpPr bwMode="auto">
          <a:xfrm>
            <a:off x="177800" y="1828800"/>
            <a:ext cx="5257800" cy="3511550"/>
            <a:chOff x="177800" y="1828800"/>
            <a:chExt cx="5257800" cy="3511952"/>
          </a:xfrm>
        </p:grpSpPr>
        <p:pic>
          <p:nvPicPr>
            <p:cNvPr id="6145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35200" y="2667000"/>
              <a:ext cx="3200400" cy="2673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5" name="TextBox 8"/>
            <p:cNvSpPr txBox="1">
              <a:spLocks noChangeArrowheads="1"/>
            </p:cNvSpPr>
            <p:nvPr/>
          </p:nvSpPr>
          <p:spPr bwMode="auto">
            <a:xfrm>
              <a:off x="177800" y="3429000"/>
              <a:ext cx="14545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400"/>
                <a:t>prediction </a:t>
              </a:r>
            </a:p>
            <a:p>
              <a:pPr eaLnBrk="1" hangingPunct="1"/>
              <a:r>
                <a:rPr lang="en-US" sz="2400"/>
                <a:t>outcome</a:t>
              </a:r>
            </a:p>
          </p:txBody>
        </p:sp>
        <p:sp>
          <p:nvSpPr>
            <p:cNvPr id="61456" name="TextBox 10"/>
            <p:cNvSpPr txBox="1">
              <a:spLocks noChangeArrowheads="1"/>
            </p:cNvSpPr>
            <p:nvPr/>
          </p:nvSpPr>
          <p:spPr bwMode="auto">
            <a:xfrm>
              <a:off x="1625600" y="3048000"/>
              <a:ext cx="527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400"/>
                <a:t>fail</a:t>
              </a:r>
            </a:p>
          </p:txBody>
        </p:sp>
        <p:sp>
          <p:nvSpPr>
            <p:cNvPr id="61457" name="TextBox 18"/>
            <p:cNvSpPr txBox="1">
              <a:spLocks noChangeArrowheads="1"/>
            </p:cNvSpPr>
            <p:nvPr/>
          </p:nvSpPr>
          <p:spPr bwMode="auto">
            <a:xfrm>
              <a:off x="1244600" y="4343400"/>
              <a:ext cx="1066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400"/>
                <a:t>survive</a:t>
              </a:r>
            </a:p>
          </p:txBody>
        </p:sp>
        <p:sp>
          <p:nvSpPr>
            <p:cNvPr id="61458" name="TextBox 19"/>
            <p:cNvSpPr txBox="1">
              <a:spLocks noChangeArrowheads="1"/>
            </p:cNvSpPr>
            <p:nvPr/>
          </p:nvSpPr>
          <p:spPr bwMode="auto">
            <a:xfrm>
              <a:off x="3390745" y="1828800"/>
              <a:ext cx="9541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400"/>
                <a:t>reality</a:t>
              </a:r>
            </a:p>
          </p:txBody>
        </p:sp>
        <p:sp>
          <p:nvSpPr>
            <p:cNvPr id="61459" name="TextBox 21"/>
            <p:cNvSpPr txBox="1">
              <a:spLocks noChangeArrowheads="1"/>
            </p:cNvSpPr>
            <p:nvPr/>
          </p:nvSpPr>
          <p:spPr bwMode="auto">
            <a:xfrm>
              <a:off x="4064000" y="2286000"/>
              <a:ext cx="1066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400"/>
                <a:t>survive</a:t>
              </a:r>
            </a:p>
          </p:txBody>
        </p:sp>
        <p:sp>
          <p:nvSpPr>
            <p:cNvPr id="61460" name="TextBox 23"/>
            <p:cNvSpPr txBox="1">
              <a:spLocks noChangeArrowheads="1"/>
            </p:cNvSpPr>
            <p:nvPr/>
          </p:nvSpPr>
          <p:spPr bwMode="auto">
            <a:xfrm>
              <a:off x="2692400" y="2286000"/>
              <a:ext cx="5279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2400"/>
                <a:t>fail</a:t>
              </a:r>
            </a:p>
          </p:txBody>
        </p:sp>
      </p:grpSp>
      <p:sp>
        <p:nvSpPr>
          <p:cNvPr id="61442"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1443" name="Rectangle 2"/>
          <p:cNvSpPr>
            <a:spLocks/>
          </p:cNvSpPr>
          <p:nvPr/>
        </p:nvSpPr>
        <p:spPr bwMode="auto">
          <a:xfrm>
            <a:off x="1316038" y="49530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II: Cascading failures in financial system</a:t>
            </a:r>
          </a:p>
        </p:txBody>
      </p:sp>
      <p:sp>
        <p:nvSpPr>
          <p:cNvPr id="61444" name="TextBox 3"/>
          <p:cNvSpPr txBox="1">
            <a:spLocks noChangeArrowheads="1"/>
          </p:cNvSpPr>
          <p:nvPr/>
        </p:nvSpPr>
        <p:spPr bwMode="auto">
          <a:xfrm>
            <a:off x="1320800" y="1219200"/>
            <a:ext cx="7812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a:t>Receiver operating characteristic(ROC) curve </a:t>
            </a:r>
          </a:p>
        </p:txBody>
      </p:sp>
      <p:pic>
        <p:nvPicPr>
          <p:cNvPr id="5325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5200" y="1905000"/>
            <a:ext cx="6337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Rectangle 5"/>
          <p:cNvSpPr>
            <a:spLocks/>
          </p:cNvSpPr>
          <p:nvPr/>
        </p:nvSpPr>
        <p:spPr bwMode="auto">
          <a:xfrm>
            <a:off x="10220325" y="1155700"/>
            <a:ext cx="14430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Results</a:t>
            </a:r>
          </a:p>
        </p:txBody>
      </p:sp>
      <p:grpSp>
        <p:nvGrpSpPr>
          <p:cNvPr id="5" name="Group 4"/>
          <p:cNvGrpSpPr>
            <a:grpSpLocks/>
          </p:cNvGrpSpPr>
          <p:nvPr/>
        </p:nvGrpSpPr>
        <p:grpSpPr bwMode="auto">
          <a:xfrm>
            <a:off x="177800" y="5638800"/>
            <a:ext cx="4648200" cy="3886200"/>
            <a:chOff x="939800" y="2362200"/>
            <a:chExt cx="3940175" cy="3711575"/>
          </a:xfrm>
        </p:grpSpPr>
        <p:pic>
          <p:nvPicPr>
            <p:cNvPr id="6145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9800" y="2362200"/>
              <a:ext cx="3940175"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bwMode="auto">
            <a:xfrm flipV="1">
              <a:off x="1472693" y="2515333"/>
              <a:ext cx="2895921" cy="2589612"/>
            </a:xfrm>
            <a:prstGeom prst="line">
              <a:avLst/>
            </a:prstGeom>
            <a:blipFill dpi="0" rotWithShape="0">
              <a:blip r:embed="rId6"/>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grpSp>
        <p:nvGrpSpPr>
          <p:cNvPr id="7" name="Group 6"/>
          <p:cNvGrpSpPr>
            <a:grpSpLocks/>
          </p:cNvGrpSpPr>
          <p:nvPr/>
        </p:nvGrpSpPr>
        <p:grpSpPr bwMode="auto">
          <a:xfrm>
            <a:off x="4521200" y="5562600"/>
            <a:ext cx="8153400" cy="4191000"/>
            <a:chOff x="4749800" y="6095999"/>
            <a:chExt cx="7924800" cy="3657601"/>
          </a:xfrm>
        </p:grpSpPr>
        <p:pic>
          <p:nvPicPr>
            <p:cNvPr id="6145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88400" y="6095999"/>
              <a:ext cx="3886200" cy="35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1" name="Picture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749800" y="6148939"/>
              <a:ext cx="3810000" cy="360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97875" y="1981200"/>
            <a:ext cx="4124325"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6"/>
                                        </p:tgtEl>
                                        <p:attrNameLst>
                                          <p:attrName>style.visibility</p:attrName>
                                        </p:attrNameLst>
                                      </p:cBhvr>
                                      <p:to>
                                        <p:strVal val="visible"/>
                                      </p:to>
                                    </p:set>
                                  </p:childTnLst>
                                </p:cTn>
                              </p:par>
                              <p:par>
                                <p:cTn id="9" presetID="6" presetClass="emph" presetSubtype="0" fill="hold" nodeType="withEffect">
                                  <p:stCondLst>
                                    <p:cond delay="0"/>
                                  </p:stCondLst>
                                  <p:childTnLst>
                                    <p:animScale>
                                      <p:cBhvr>
                                        <p:cTn id="10" dur="2000" fill="hold"/>
                                        <p:tgtEl>
                                          <p:spTgt spid="5"/>
                                        </p:tgtEl>
                                      </p:cBhvr>
                                      <p:by x="150000" y="150000"/>
                                    </p:animScale>
                                  </p:childTnLst>
                                </p:cTn>
                              </p:par>
                              <p:par>
                                <p:cTn id="11" presetID="0" presetClass="path" presetSubtype="0" accel="50000" decel="50000" fill="hold" nodeType="withEffect">
                                  <p:stCondLst>
                                    <p:cond delay="0"/>
                                  </p:stCondLst>
                                  <p:childTnLst>
                                    <p:animMotion origin="layout" path="M 3.7004E-6 4.63415E-6 L 0.53619 -0.24586 " pathEditMode="relative" rAng="0" ptsTypes="AA">
                                      <p:cBhvr>
                                        <p:cTn id="12" dur="2000" fill="hold"/>
                                        <p:tgtEl>
                                          <p:spTgt spid="5"/>
                                        </p:tgtEl>
                                        <p:attrNameLst>
                                          <p:attrName>ppt_x</p:attrName>
                                          <p:attrName>ppt_y</p:attrName>
                                        </p:attrNameLst>
                                      </p:cBhvr>
                                      <p:rCtr x="26810" y="-12293"/>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path" presetSubtype="0" accel="50000" decel="50000" fill="hold" nodeType="clickEffect">
                                  <p:stCondLst>
                                    <p:cond delay="0"/>
                                  </p:stCondLst>
                                  <p:childTnLst>
                                    <p:animMotion origin="layout" path="M 0.53619 -0.24586 L 3.61006E-6 4.63415E-6 " pathEditMode="relative" rAng="0" ptsTypes="AA">
                                      <p:cBhvr>
                                        <p:cTn id="16" dur="2000" fill="hold"/>
                                        <p:tgtEl>
                                          <p:spTgt spid="5"/>
                                        </p:tgtEl>
                                        <p:attrNameLst>
                                          <p:attrName>ppt_x</p:attrName>
                                          <p:attrName>ppt_y</p:attrName>
                                        </p:attrNameLst>
                                      </p:cBhvr>
                                      <p:rCtr x="-26810" y="12293"/>
                                    </p:animMotion>
                                  </p:childTnLst>
                                </p:cTn>
                              </p:par>
                              <p:par>
                                <p:cTn id="17" presetID="6" presetClass="emph" presetSubtype="0" fill="hold" nodeType="withEffect">
                                  <p:stCondLst>
                                    <p:cond delay="0"/>
                                  </p:stCondLst>
                                  <p:childTnLst>
                                    <p:animScale>
                                      <p:cBhvr>
                                        <p:cTn id="18" dur="2000" fill="hold"/>
                                        <p:tgtEl>
                                          <p:spTgt spid="5"/>
                                        </p:tgtEl>
                                      </p:cBhvr>
                                      <p:by x="50000" y="50000"/>
                                    </p:animScale>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3.66256E-6 2.68293E-6 L -0.18752 -0.1561 " pathEditMode="relative" rAng="0" ptsTypes="AA">
                                      <p:cBhvr>
                                        <p:cTn id="24" dur="2000" fill="hold"/>
                                        <p:tgtEl>
                                          <p:spTgt spid="7"/>
                                        </p:tgtEl>
                                        <p:attrNameLst>
                                          <p:attrName>ppt_x</p:attrName>
                                          <p:attrName>ppt_y</p:attrName>
                                        </p:attrNameLst>
                                      </p:cBhvr>
                                      <p:rCtr x="-9376" y="-7805"/>
                                    </p:animMotion>
                                  </p:childTnLst>
                                </p:cTn>
                              </p:par>
                              <p:par>
                                <p:cTn id="25" presetID="6" presetClass="emph" presetSubtype="0" fill="hold" nodeType="withEffect">
                                  <p:stCondLst>
                                    <p:cond delay="0"/>
                                  </p:stCondLst>
                                  <p:childTnLst>
                                    <p:animScale>
                                      <p:cBhvr>
                                        <p:cTn id="26" dur="2000" fill="hold"/>
                                        <p:tgtEl>
                                          <p:spTgt spid="7"/>
                                        </p:tgtEl>
                                      </p:cBhvr>
                                      <p:by x="150000" y="150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nodeType="clickEffect">
                                  <p:stCondLst>
                                    <p:cond delay="0"/>
                                  </p:stCondLst>
                                  <p:childTnLst>
                                    <p:animScale>
                                      <p:cBhvr>
                                        <p:cTn id="30" dur="2000" fill="hold"/>
                                        <p:tgtEl>
                                          <p:spTgt spid="7"/>
                                        </p:tgtEl>
                                      </p:cBhvr>
                                      <p:by x="50000" y="50000"/>
                                    </p:animScale>
                                  </p:childTnLst>
                                </p:cTn>
                              </p:par>
                              <p:par>
                                <p:cTn id="31" presetID="0" presetClass="path" presetSubtype="0" accel="50000" decel="50000" fill="hold" nodeType="withEffect">
                                  <p:stCondLst>
                                    <p:cond delay="0"/>
                                  </p:stCondLst>
                                  <p:childTnLst>
                                    <p:animMotion origin="layout" path="M -0.19338 -0.16391 L -3.66256E-6 2.68293E-6 " pathEditMode="relative" rAng="0" ptsTypes="AA">
                                      <p:cBhvr>
                                        <p:cTn id="32" dur="2000" fill="hold"/>
                                        <p:tgtEl>
                                          <p:spTgt spid="7"/>
                                        </p:tgtEl>
                                        <p:attrNameLst>
                                          <p:attrName>ppt_x</p:attrName>
                                          <p:attrName>ppt_y</p:attrName>
                                        </p:attrNameLst>
                                      </p:cBhvr>
                                      <p:rCtr x="9669" y="8195"/>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6" presetClass="emph" presetSubtype="0" fill="hold" nodeType="withEffect">
                                  <p:stCondLst>
                                    <p:cond delay="0"/>
                                  </p:stCondLst>
                                  <p:childTnLst>
                                    <p:animScale>
                                      <p:cBhvr>
                                        <p:cTn id="38" dur="2000" fill="hold"/>
                                        <p:tgtEl>
                                          <p:spTgt spid="6"/>
                                        </p:tgtEl>
                                      </p:cBhvr>
                                      <p:by x="150000" y="150000"/>
                                    </p:animScale>
                                  </p:childTnLst>
                                </p:cTn>
                              </p:par>
                              <p:par>
                                <p:cTn id="39" presetID="0" presetClass="path" presetSubtype="0" accel="50000" decel="50000" fill="hold" nodeType="withEffect">
                                  <p:stCondLst>
                                    <p:cond delay="0"/>
                                  </p:stCondLst>
                                  <p:childTnLst>
                                    <p:animMotion origin="layout" path="M 5.152E-7 -3.49593E-6 L -0.13442 0.2148 " pathEditMode="relative" rAng="0" ptsTypes="AA">
                                      <p:cBhvr>
                                        <p:cTn id="40" dur="2000" fill="hold"/>
                                        <p:tgtEl>
                                          <p:spTgt spid="6"/>
                                        </p:tgtEl>
                                        <p:attrNameLst>
                                          <p:attrName>ppt_x</p:attrName>
                                          <p:attrName>ppt_y</p:attrName>
                                        </p:attrNameLst>
                                      </p:cBhvr>
                                      <p:rCtr x="-6727" y="10732"/>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13442 0.2148 L 5.152E-7 -3.49593E-6 " pathEditMode="relative" rAng="0" ptsTypes="AA">
                                      <p:cBhvr>
                                        <p:cTn id="44" dur="2000" fill="hold"/>
                                        <p:tgtEl>
                                          <p:spTgt spid="6"/>
                                        </p:tgtEl>
                                        <p:attrNameLst>
                                          <p:attrName>ppt_x</p:attrName>
                                          <p:attrName>ppt_y</p:attrName>
                                        </p:attrNameLst>
                                      </p:cBhvr>
                                      <p:rCtr x="6715" y="-10748"/>
                                    </p:animMotion>
                                  </p:childTnLst>
                                </p:cTn>
                              </p:par>
                              <p:par>
                                <p:cTn id="45" presetID="6" presetClass="emph" presetSubtype="0" fill="hold" nodeType="withEffect">
                                  <p:stCondLst>
                                    <p:cond delay="0"/>
                                  </p:stCondLst>
                                  <p:childTnLst>
                                    <p:animScale>
                                      <p:cBhvr>
                                        <p:cTn id="46" dur="2000" fill="hold"/>
                                        <p:tgtEl>
                                          <p:spTgt spid="6"/>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752600"/>
            <a:ext cx="11906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0"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3491" name="Rectangle 2"/>
          <p:cNvSpPr>
            <a:spLocks/>
          </p:cNvSpPr>
          <p:nvPr/>
        </p:nvSpPr>
        <p:spPr bwMode="auto">
          <a:xfrm>
            <a:off x="1316038" y="49530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II: Cascading failures in financial system</a:t>
            </a:r>
          </a:p>
        </p:txBody>
      </p:sp>
      <p:cxnSp>
        <p:nvCxnSpPr>
          <p:cNvPr id="3" name="Straight Connector 2"/>
          <p:cNvCxnSpPr/>
          <p:nvPr/>
        </p:nvCxnSpPr>
        <p:spPr bwMode="auto">
          <a:xfrm>
            <a:off x="4521200" y="2590800"/>
            <a:ext cx="5486400" cy="0"/>
          </a:xfrm>
          <a:prstGeom prst="line">
            <a:avLst/>
          </a:prstGeom>
          <a:blipFill dpi="0" rotWithShape="0">
            <a:blip r:embed="rId4"/>
            <a:srcRect/>
            <a:tile tx="0" ty="0" sx="100000" sy="100000" flip="none" algn="tl"/>
          </a:blip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4445000" y="4038600"/>
            <a:ext cx="6400800" cy="0"/>
          </a:xfrm>
          <a:prstGeom prst="line">
            <a:avLst/>
          </a:prstGeom>
          <a:blipFill dpi="0" rotWithShape="0">
            <a:blip r:embed="rId4"/>
            <a:srcRect/>
            <a:tile tx="0" ty="0" sx="100000" sy="100000" flip="none" algn="tl"/>
          </a:blipFill>
          <a:ln w="635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55308"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0200" y="5562600"/>
            <a:ext cx="3365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a:spLocks noChangeArrowheads="1"/>
          </p:cNvSpPr>
          <p:nvPr/>
        </p:nvSpPr>
        <p:spPr bwMode="auto">
          <a:xfrm>
            <a:off x="1320800" y="1219200"/>
            <a:ext cx="10598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a:solidFill>
                  <a:srgbClr val="FF0000"/>
                </a:solidFill>
              </a:rPr>
              <a:t>Commercial real estate loans caused commercial banks failure!</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0200" y="5943600"/>
            <a:ext cx="35956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184650" y="5791200"/>
            <a:ext cx="8788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3200" dirty="0"/>
              <a:t>“commercial real estate investments do an excellent job in explaining the failures of banks that were closed during 2009 … we do not find that residential mortgage-backed securities played a significant role…” </a:t>
            </a:r>
          </a:p>
          <a:p>
            <a:pPr algn="r"/>
            <a:r>
              <a:rPr lang="en-US" sz="2400" dirty="0"/>
              <a:t>-- Journal of Financial Services Research, Forthcoming. </a:t>
            </a:r>
          </a:p>
          <a:p>
            <a:pPr algn="r"/>
            <a:r>
              <a:rPr lang="en-US" sz="2400" dirty="0"/>
              <a:t>Available at SSRN: http://</a:t>
            </a:r>
            <a:r>
              <a:rPr lang="en-US" sz="2400" dirty="0" err="1"/>
              <a:t>ssrn.com</a:t>
            </a:r>
            <a:r>
              <a:rPr lang="en-US" sz="2400" dirty="0"/>
              <a:t>/abstract=1644983</a:t>
            </a:r>
          </a:p>
          <a:p>
            <a:pPr algn="just"/>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30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5538" name="Rectangle 2"/>
          <p:cNvSpPr>
            <a:spLocks/>
          </p:cNvSpPr>
          <p:nvPr/>
        </p:nvSpPr>
        <p:spPr bwMode="auto">
          <a:xfrm>
            <a:off x="1316038" y="49530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II: Cascading failures in financial system</a:t>
            </a:r>
          </a:p>
        </p:txBody>
      </p:sp>
      <p:sp>
        <p:nvSpPr>
          <p:cNvPr id="65539" name="Rectangle 5"/>
          <p:cNvSpPr>
            <a:spLocks/>
          </p:cNvSpPr>
          <p:nvPr/>
        </p:nvSpPr>
        <p:spPr bwMode="auto">
          <a:xfrm>
            <a:off x="10220325" y="1155700"/>
            <a:ext cx="14430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r"/>
            <a:r>
              <a:rPr lang="en-US" sz="3600">
                <a:solidFill>
                  <a:schemeClr val="tx1"/>
                </a:solidFill>
                <a:ea typeface="ＭＳ Ｐゴシック" charset="0"/>
                <a:cs typeface="ＭＳ Ｐゴシック" charset="0"/>
              </a:rPr>
              <a:t>Results</a:t>
            </a:r>
          </a:p>
        </p:txBody>
      </p:sp>
      <p:grpSp>
        <p:nvGrpSpPr>
          <p:cNvPr id="3" name="Group 2"/>
          <p:cNvGrpSpPr/>
          <p:nvPr/>
        </p:nvGrpSpPr>
        <p:grpSpPr>
          <a:xfrm>
            <a:off x="711200" y="1752601"/>
            <a:ext cx="10439400" cy="2758046"/>
            <a:chOff x="711200" y="1752601"/>
            <a:chExt cx="10439400" cy="2758046"/>
          </a:xfrm>
        </p:grpSpPr>
        <p:grpSp>
          <p:nvGrpSpPr>
            <p:cNvPr id="65540" name="Group 9"/>
            <p:cNvGrpSpPr>
              <a:grpSpLocks/>
            </p:cNvGrpSpPr>
            <p:nvPr/>
          </p:nvGrpSpPr>
          <p:grpSpPr bwMode="auto">
            <a:xfrm>
              <a:off x="711200" y="1752601"/>
              <a:ext cx="5857760" cy="2387863"/>
              <a:chOff x="1092200" y="1752601"/>
              <a:chExt cx="5356239" cy="2133600"/>
            </a:xfrm>
          </p:grpSpPr>
          <p:sp>
            <p:nvSpPr>
              <p:cNvPr id="65548" name="TextBox 6"/>
              <p:cNvSpPr txBox="1">
                <a:spLocks noChangeArrowheads="1"/>
              </p:cNvSpPr>
              <p:nvPr/>
            </p:nvSpPr>
            <p:spPr bwMode="auto">
              <a:xfrm>
                <a:off x="1092200" y="2362200"/>
                <a:ext cx="387417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a:t>Sharp phase transition</a:t>
                </a:r>
              </a:p>
            </p:txBody>
          </p:sp>
          <p:pic>
            <p:nvPicPr>
              <p:cNvPr id="655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065720" y="2503481"/>
                <a:ext cx="2133600" cy="63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4"/>
            <a:stretch>
              <a:fillRect/>
            </a:stretch>
          </p:blipFill>
          <p:spPr>
            <a:xfrm>
              <a:off x="7416800" y="4114800"/>
              <a:ext cx="3733800" cy="395847"/>
            </a:xfrm>
            <a:prstGeom prst="rect">
              <a:avLst/>
            </a:prstGeom>
          </p:spPr>
        </p:pic>
      </p:grpSp>
      <p:pic>
        <p:nvPicPr>
          <p:cNvPr id="4" name="Picture 3"/>
          <p:cNvPicPr>
            <a:picLocks noChangeAspect="1"/>
          </p:cNvPicPr>
          <p:nvPr/>
        </p:nvPicPr>
        <p:blipFill>
          <a:blip r:embed="rId5"/>
          <a:stretch>
            <a:fillRect/>
          </a:stretch>
        </p:blipFill>
        <p:spPr>
          <a:xfrm>
            <a:off x="6731000" y="1905000"/>
            <a:ext cx="4821382" cy="2209800"/>
          </a:xfrm>
          <a:prstGeom prst="rect">
            <a:avLst/>
          </a:prstGeom>
        </p:spPr>
      </p:pic>
      <p:grpSp>
        <p:nvGrpSpPr>
          <p:cNvPr id="8" name="Group 7"/>
          <p:cNvGrpSpPr/>
          <p:nvPr/>
        </p:nvGrpSpPr>
        <p:grpSpPr>
          <a:xfrm>
            <a:off x="939800" y="4572000"/>
            <a:ext cx="10972800" cy="4967847"/>
            <a:chOff x="939800" y="4572000"/>
            <a:chExt cx="10972800" cy="4967847"/>
          </a:xfrm>
        </p:grpSpPr>
        <p:sp>
          <p:nvSpPr>
            <p:cNvPr id="65544" name="TextBox 6"/>
            <p:cNvSpPr txBox="1">
              <a:spLocks noChangeArrowheads="1"/>
            </p:cNvSpPr>
            <p:nvPr/>
          </p:nvSpPr>
          <p:spPr bwMode="auto">
            <a:xfrm>
              <a:off x="939800" y="5958336"/>
              <a:ext cx="2717947" cy="1569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eaLnBrk="1" hangingPunct="1"/>
              <a:r>
                <a:rPr lang="en-US" sz="3200"/>
                <a:t>Stable region </a:t>
              </a:r>
            </a:p>
            <a:p>
              <a:pPr eaLnBrk="1" hangingPunct="1"/>
              <a:r>
                <a:rPr lang="en-US" sz="3200"/>
                <a:t>and </a:t>
              </a:r>
            </a:p>
            <a:p>
              <a:pPr eaLnBrk="1" hangingPunct="1"/>
              <a:r>
                <a:rPr lang="en-US" sz="3200"/>
                <a:t>unstable region</a:t>
              </a:r>
            </a:p>
          </p:txBody>
        </p:sp>
        <p:pic>
          <p:nvPicPr>
            <p:cNvPr id="6554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45200" y="4724400"/>
              <a:ext cx="1866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stretch>
              <a:fillRect/>
            </a:stretch>
          </p:blipFill>
          <p:spPr>
            <a:xfrm>
              <a:off x="5511800" y="4648200"/>
              <a:ext cx="6400800" cy="4456113"/>
            </a:xfrm>
            <a:prstGeom prst="rect">
              <a:avLst/>
            </a:prstGeom>
          </p:spPr>
        </p:pic>
        <p:pic>
          <p:nvPicPr>
            <p:cNvPr id="19" name="Picture 18"/>
            <p:cNvPicPr>
              <a:picLocks noChangeAspect="1"/>
            </p:cNvPicPr>
            <p:nvPr/>
          </p:nvPicPr>
          <p:blipFill>
            <a:blip r:embed="rId4"/>
            <a:stretch>
              <a:fillRect/>
            </a:stretch>
          </p:blipFill>
          <p:spPr>
            <a:xfrm>
              <a:off x="7188200" y="9144000"/>
              <a:ext cx="3733800" cy="395847"/>
            </a:xfrm>
            <a:prstGeom prst="rect">
              <a:avLst/>
            </a:prstGeom>
          </p:spPr>
        </p:pic>
        <p:pic>
          <p:nvPicPr>
            <p:cNvPr id="6" name="Picture 5"/>
            <p:cNvPicPr>
              <a:picLocks noChangeAspect="1"/>
            </p:cNvPicPr>
            <p:nvPr/>
          </p:nvPicPr>
          <p:blipFill>
            <a:blip r:embed="rId8"/>
            <a:stretch>
              <a:fillRect/>
            </a:stretch>
          </p:blipFill>
          <p:spPr>
            <a:xfrm>
              <a:off x="6197600" y="4953000"/>
              <a:ext cx="1155700" cy="444500"/>
            </a:xfrm>
            <a:prstGeom prst="rect">
              <a:avLst/>
            </a:prstGeom>
          </p:spPr>
        </p:pic>
        <p:pic>
          <p:nvPicPr>
            <p:cNvPr id="7" name="Picture 6"/>
            <p:cNvPicPr>
              <a:picLocks noChangeAspect="1"/>
            </p:cNvPicPr>
            <p:nvPr/>
          </p:nvPicPr>
          <p:blipFill>
            <a:blip r:embed="rId9"/>
            <a:stretch>
              <a:fillRect/>
            </a:stretch>
          </p:blipFill>
          <p:spPr>
            <a:xfrm rot="16200000">
              <a:off x="2928902" y="6545298"/>
              <a:ext cx="4343400" cy="396804"/>
            </a:xfrm>
            <a:prstGeom prst="rect">
              <a:avLst/>
            </a:prstGeom>
          </p:spPr>
        </p:pic>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7586" name="Rectangle 2"/>
          <p:cNvSpPr>
            <a:spLocks/>
          </p:cNvSpPr>
          <p:nvPr/>
        </p:nvSpPr>
        <p:spPr bwMode="auto">
          <a:xfrm>
            <a:off x="1316038" y="495300"/>
            <a:ext cx="84248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II: Cascading failures in financial system</a:t>
            </a:r>
          </a:p>
        </p:txBody>
      </p:sp>
      <p:sp>
        <p:nvSpPr>
          <p:cNvPr id="2" name="Rectangle 1"/>
          <p:cNvSpPr/>
          <p:nvPr/>
        </p:nvSpPr>
        <p:spPr>
          <a:xfrm>
            <a:off x="1320800" y="1371600"/>
            <a:ext cx="10363200" cy="6924675"/>
          </a:xfrm>
          <a:prstGeom prst="rect">
            <a:avLst/>
          </a:prstGeom>
        </p:spPr>
        <p:txBody>
          <a:bodyPr>
            <a:spAutoFit/>
          </a:bodyPr>
          <a:lstStyle/>
          <a:p>
            <a:pPr algn="l">
              <a:defRPr/>
            </a:pPr>
            <a:r>
              <a:rPr lang="en-US" dirty="0"/>
              <a:t>Conclusion:</a:t>
            </a:r>
          </a:p>
          <a:p>
            <a:pPr algn="l">
              <a:defRPr/>
            </a:pPr>
            <a:endParaRPr lang="en-US" dirty="0"/>
          </a:p>
          <a:p>
            <a:pPr marL="228600" indent="-228600" algn="l">
              <a:buFontTx/>
              <a:buAutoNum type="arabicPeriod"/>
              <a:defRPr/>
            </a:pPr>
            <a:r>
              <a:rPr lang="en-US" sz="3600" dirty="0"/>
              <a:t>Complex network model can efficiently identify the failed commercial banks in financial crisis. (capable of doing stress test).</a:t>
            </a:r>
          </a:p>
          <a:p>
            <a:pPr marL="228600" indent="-228600" algn="l">
              <a:buFontTx/>
              <a:buAutoNum type="arabicPeriod"/>
              <a:defRPr/>
            </a:pPr>
            <a:r>
              <a:rPr lang="en-US" sz="3600" dirty="0"/>
              <a:t>Complexity of the system does contribute to the failure of banks.</a:t>
            </a:r>
          </a:p>
          <a:p>
            <a:pPr marL="228600" indent="-228600" algn="l">
              <a:buFontTx/>
              <a:buAutoNum type="arabicPeriod"/>
              <a:defRPr/>
            </a:pPr>
            <a:r>
              <a:rPr lang="en-US" sz="3600" dirty="0"/>
              <a:t>Commercial real estate loans caused commercial banks failure during the financial crisis.</a:t>
            </a:r>
          </a:p>
          <a:p>
            <a:pPr marL="228600" indent="-228600" algn="l">
              <a:buFontTx/>
              <a:buAutoNum type="arabicPeriod"/>
              <a:defRPr/>
            </a:pPr>
            <a:r>
              <a:rPr lang="en-US" sz="3600" dirty="0"/>
              <a:t>When parameters change, the system can be in stable or unstable regions, which might be helpful to policymakers.</a:t>
            </a:r>
          </a:p>
        </p:txBody>
      </p:sp>
      <p:sp>
        <p:nvSpPr>
          <p:cNvPr id="67588" name="Rectangle 2"/>
          <p:cNvSpPr>
            <a:spLocks noChangeArrowheads="1"/>
          </p:cNvSpPr>
          <p:nvPr/>
        </p:nvSpPr>
        <p:spPr bwMode="auto">
          <a:xfrm>
            <a:off x="6331056" y="8686800"/>
            <a:ext cx="6164067"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t>[ Scientific Reports, 3, 1219 (2013) ]</a:t>
            </a: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 name="Rectangle 1"/>
          <p:cNvSpPr/>
          <p:nvPr/>
        </p:nvSpPr>
        <p:spPr>
          <a:xfrm>
            <a:off x="1320800" y="4419600"/>
            <a:ext cx="10363200" cy="1015663"/>
          </a:xfrm>
          <a:prstGeom prst="rect">
            <a:avLst/>
          </a:prstGeom>
        </p:spPr>
        <p:txBody>
          <a:bodyPr>
            <a:spAutoFit/>
          </a:bodyPr>
          <a:lstStyle/>
          <a:p>
            <a:pPr>
              <a:defRPr/>
            </a:pPr>
            <a:r>
              <a:rPr lang="en-US" sz="6000" dirty="0" smtClean="0"/>
              <a:t>Thank you!</a:t>
            </a:r>
            <a:endParaRPr lang="en-US" sz="6000" dirty="0"/>
          </a:p>
        </p:txBody>
      </p:sp>
    </p:spTree>
    <p:extLst>
      <p:ext uri="{BB962C8B-B14F-4D97-AF65-F5344CB8AC3E}">
        <p14:creationId xmlns:p14="http://schemas.microsoft.com/office/powerpoint/2010/main" val="4241459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eaLnBrk="1" hangingPunct="1">
              <a:defRPr/>
            </a:pPr>
            <a:r>
              <a:rPr lang="en-US" dirty="0" smtClean="0"/>
              <a:t>Outline</a:t>
            </a:r>
          </a:p>
        </p:txBody>
      </p:sp>
      <p:sp>
        <p:nvSpPr>
          <p:cNvPr id="16386" name="Rectangle 2"/>
          <p:cNvSpPr>
            <a:spLocks noGrp="1" noChangeArrowheads="1"/>
          </p:cNvSpPr>
          <p:nvPr>
            <p:ph type="body" idx="1"/>
          </p:nvPr>
        </p:nvSpPr>
        <p:spPr>
          <a:xfrm>
            <a:off x="1244600" y="2057400"/>
            <a:ext cx="11353800" cy="6781800"/>
          </a:xfrm>
          <a:ln>
            <a:noFill/>
          </a:ln>
        </p:spPr>
        <p:txBody>
          <a:bodyPr>
            <a:normAutofit/>
          </a:bodyPr>
          <a:lstStyle/>
          <a:p>
            <a:pPr marL="889000" eaLnBrk="1" hangingPunct="1">
              <a:buFont typeface="Wingdings" charset="2"/>
              <a:buChar char="Ø"/>
              <a:defRPr/>
            </a:pPr>
            <a:r>
              <a:rPr lang="en-US" dirty="0" smtClean="0"/>
              <a:t>Cascading failures in interdependent networks</a:t>
            </a:r>
          </a:p>
          <a:p>
            <a:pPr marL="1333500" lvl="1" eaLnBrk="1" hangingPunct="1">
              <a:buFont typeface="Arial"/>
              <a:buChar char="•"/>
              <a:defRPr/>
            </a:pPr>
            <a:r>
              <a:rPr lang="en-US" dirty="0" smtClean="0">
                <a:solidFill>
                  <a:srgbClr val="FF0000"/>
                </a:solidFill>
              </a:rPr>
              <a:t>Topic I: targeted attack</a:t>
            </a:r>
          </a:p>
          <a:p>
            <a:pPr marL="1333500" lvl="1" eaLnBrk="1" hangingPunct="1">
              <a:buFont typeface="Arial"/>
              <a:buChar char="•"/>
              <a:defRPr/>
            </a:pPr>
            <a:r>
              <a:rPr lang="en-US" dirty="0" smtClean="0"/>
              <a:t>Topic II: clustering</a:t>
            </a:r>
          </a:p>
          <a:p>
            <a:pPr marL="1333500" lvl="1" eaLnBrk="1" hangingPunct="1">
              <a:defRPr/>
            </a:pPr>
            <a:r>
              <a:rPr lang="en-US" dirty="0" smtClean="0"/>
              <a:t>Conclusion</a:t>
            </a:r>
          </a:p>
          <a:p>
            <a:pPr marL="889000" eaLnBrk="1" hangingPunct="1">
              <a:buFont typeface="Wingdings" charset="2"/>
              <a:buChar char="Ø"/>
              <a:defRPr/>
            </a:pPr>
            <a:r>
              <a:rPr lang="en-US" dirty="0" smtClean="0"/>
              <a:t>Cascading failures in financial systems</a:t>
            </a:r>
          </a:p>
          <a:p>
            <a:pPr marL="1333500" lvl="1" eaLnBrk="1" hangingPunct="1">
              <a:buFont typeface="Arial"/>
              <a:buChar char="•"/>
              <a:defRPr/>
            </a:pPr>
            <a:r>
              <a:rPr lang="en-US" dirty="0"/>
              <a:t>Bipartite networks </a:t>
            </a:r>
            <a:r>
              <a:rPr lang="en-US" dirty="0" smtClean="0"/>
              <a:t>model for banking system</a:t>
            </a:r>
            <a:endParaRPr lang="en-US" dirty="0"/>
          </a:p>
          <a:p>
            <a:pPr marL="1333500" lvl="1" eaLnBrk="1" hangingPunct="1">
              <a:buFont typeface="Arial"/>
              <a:buChar char="•"/>
              <a:defRPr/>
            </a:pPr>
            <a:r>
              <a:rPr lang="en-US" dirty="0" smtClean="0"/>
              <a:t>Conclusion</a:t>
            </a:r>
          </a:p>
        </p:txBody>
      </p:sp>
    </p:spTree>
    <p:extLst>
      <p:ext uri="{BB962C8B-B14F-4D97-AF65-F5344CB8AC3E}">
        <p14:creationId xmlns:p14="http://schemas.microsoft.com/office/powerpoint/2010/main" val="2262776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1" y="1"/>
            <a:ext cx="11699804" cy="1621084"/>
          </a:xfrm>
        </p:spPr>
        <p:txBody>
          <a:bodyPr/>
          <a:lstStyle/>
          <a:p>
            <a:r>
              <a:rPr lang="en-US" dirty="0" smtClean="0"/>
              <a:t>How to find network A’? </a:t>
            </a:r>
            <a:r>
              <a:rPr lang="en-US" sz="2800" dirty="0"/>
              <a:t>(continued)</a:t>
            </a:r>
          </a:p>
        </p:txBody>
      </p:sp>
      <p:grpSp>
        <p:nvGrpSpPr>
          <p:cNvPr id="23" name="Group 22"/>
          <p:cNvGrpSpPr/>
          <p:nvPr/>
        </p:nvGrpSpPr>
        <p:grpSpPr>
          <a:xfrm>
            <a:off x="216747" y="2275840"/>
            <a:ext cx="12462933" cy="2753546"/>
            <a:chOff x="381000" y="2057400"/>
            <a:chExt cx="8763000" cy="1936087"/>
          </a:xfrm>
        </p:grpSpPr>
        <p:sp>
          <p:nvSpPr>
            <p:cNvPr id="8" name="TextBox 7"/>
            <p:cNvSpPr txBox="1"/>
            <p:nvPr/>
          </p:nvSpPr>
          <p:spPr>
            <a:xfrm>
              <a:off x="2476682" y="3733800"/>
              <a:ext cx="1627352" cy="259687"/>
            </a:xfrm>
            <a:prstGeom prst="rect">
              <a:avLst/>
            </a:prstGeom>
            <a:noFill/>
          </p:spPr>
          <p:txBody>
            <a:bodyPr wrap="none" rtlCol="0">
              <a:spAutoFit/>
            </a:bodyPr>
            <a:lstStyle/>
            <a:p>
              <a:r>
                <a:rPr lang="en-US" sz="1800" dirty="0" smtClean="0">
                  <a:solidFill>
                    <a:schemeClr val="tx1"/>
                  </a:solidFill>
                  <a:latin typeface="Arial"/>
                  <a:cs typeface="Arial"/>
                </a:rPr>
                <a:t>Targeted attack (1-p)</a:t>
              </a:r>
              <a:endParaRPr lang="en-US" sz="1800" dirty="0">
                <a:solidFill>
                  <a:schemeClr val="tx1"/>
                </a:solidFill>
                <a:latin typeface="Arial"/>
                <a:cs typeface="Arial"/>
              </a:endParaRPr>
            </a:p>
          </p:txBody>
        </p:sp>
        <p:sp>
          <p:nvSpPr>
            <p:cNvPr id="10" name="TextBox 9"/>
            <p:cNvSpPr txBox="1"/>
            <p:nvPr/>
          </p:nvSpPr>
          <p:spPr>
            <a:xfrm>
              <a:off x="5368501" y="2133600"/>
              <a:ext cx="1609204" cy="259686"/>
            </a:xfrm>
            <a:prstGeom prst="rect">
              <a:avLst/>
            </a:prstGeom>
            <a:noFill/>
          </p:spPr>
          <p:txBody>
            <a:bodyPr wrap="none" rtlCol="0">
              <a:spAutoFit/>
            </a:bodyPr>
            <a:lstStyle/>
            <a:p>
              <a:r>
                <a:rPr lang="en-US" sz="1800" dirty="0" smtClean="0">
                  <a:solidFill>
                    <a:schemeClr val="tx1"/>
                  </a:solidFill>
                  <a:latin typeface="Arial"/>
                  <a:cs typeface="Arial"/>
                </a:rPr>
                <a:t>Random attack (1-p)</a:t>
              </a:r>
              <a:endParaRPr lang="en-US" sz="1800" dirty="0">
                <a:solidFill>
                  <a:schemeClr val="tx1"/>
                </a:solidFill>
                <a:latin typeface="Arial"/>
                <a:cs typeface="Arial"/>
              </a:endParaRPr>
            </a:p>
          </p:txBody>
        </p:sp>
        <p:sp>
          <p:nvSpPr>
            <p:cNvPr id="11" name="Right Arrow 10"/>
            <p:cNvSpPr/>
            <p:nvPr/>
          </p:nvSpPr>
          <p:spPr bwMode="auto">
            <a:xfrm rot="10800000">
              <a:off x="5791200" y="2971800"/>
              <a:ext cx="937806" cy="257277"/>
            </a:xfrm>
            <a:prstGeom prst="rightArrow">
              <a:avLst>
                <a:gd name="adj1" fmla="val 50000"/>
                <a:gd name="adj2" fmla="val 500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12" name="Right Arrow 11"/>
            <p:cNvSpPr/>
            <p:nvPr/>
          </p:nvSpPr>
          <p:spPr bwMode="auto">
            <a:xfrm>
              <a:off x="2743200" y="2971800"/>
              <a:ext cx="903690" cy="257277"/>
            </a:xfrm>
            <a:prstGeom prst="rightArrow">
              <a:avLst>
                <a:gd name="adj1" fmla="val 50000"/>
                <a:gd name="adj2" fmla="val 50000"/>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grpSp>
          <p:nvGrpSpPr>
            <p:cNvPr id="20" name="Group 19"/>
            <p:cNvGrpSpPr/>
            <p:nvPr/>
          </p:nvGrpSpPr>
          <p:grpSpPr>
            <a:xfrm>
              <a:off x="7239000" y="2057400"/>
              <a:ext cx="1905000" cy="1828800"/>
              <a:chOff x="7086600" y="5029200"/>
              <a:chExt cx="1905000" cy="1828800"/>
            </a:xfrm>
          </p:grpSpPr>
          <p:sp>
            <p:nvSpPr>
              <p:cNvPr id="9" name="Oval 8"/>
              <p:cNvSpPr/>
              <p:nvPr/>
            </p:nvSpPr>
            <p:spPr bwMode="auto">
              <a:xfrm>
                <a:off x="7086600" y="5029200"/>
                <a:ext cx="1905000" cy="1828800"/>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r>
                  <a:rPr lang="en-US" sz="2600" dirty="0">
                    <a:solidFill>
                      <a:schemeClr val="bg1"/>
                    </a:solidFill>
                    <a:latin typeface="Arial" charset="0"/>
                    <a:ea typeface="宋体" charset="-122"/>
                  </a:rPr>
                  <a:t>Network A’</a:t>
                </a:r>
              </a:p>
              <a:p>
                <a:pPr algn="l" defTabSz="650230">
                  <a:buClr>
                    <a:srgbClr val="000000"/>
                  </a:buClr>
                  <a:buSzPct val="100000"/>
                </a:pPr>
                <a:endParaRPr lang="en-US" sz="2600" baseline="30000" dirty="0">
                  <a:solidFill>
                    <a:schemeClr val="bg1"/>
                  </a:solidFill>
                  <a:latin typeface="Arial" charset="0"/>
                  <a:ea typeface="宋体" charset="-122"/>
                </a:endParaRPr>
              </a:p>
            </p:txBody>
          </p:sp>
          <p:graphicFrame>
            <p:nvGraphicFramePr>
              <p:cNvPr id="13" name="Object 11"/>
              <p:cNvGraphicFramePr>
                <a:graphicFrameLocks noChangeAspect="1"/>
              </p:cNvGraphicFramePr>
              <p:nvPr/>
            </p:nvGraphicFramePr>
            <p:xfrm>
              <a:off x="7620000" y="5867400"/>
              <a:ext cx="906463" cy="490538"/>
            </p:xfrm>
            <a:graphic>
              <a:graphicData uri="http://schemas.openxmlformats.org/presentationml/2006/ole">
                <mc:AlternateContent xmlns:mc="http://schemas.openxmlformats.org/markup-compatibility/2006">
                  <mc:Choice xmlns:v="urn:schemas-microsoft-com:vml" Requires="v">
                    <p:oleObj spid="_x0000_s31210" name="Equation" r:id="rId5" imgW="469800" imgH="253800" progId="Equation.3">
                      <p:embed/>
                    </p:oleObj>
                  </mc:Choice>
                  <mc:Fallback>
                    <p:oleObj name="Equation" r:id="rId5" imgW="4698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867400"/>
                            <a:ext cx="906463" cy="490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5" name="Oval 4"/>
            <p:cNvSpPr/>
            <p:nvPr/>
          </p:nvSpPr>
          <p:spPr bwMode="auto">
            <a:xfrm>
              <a:off x="4038600" y="2362200"/>
              <a:ext cx="1371600" cy="1295400"/>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50230">
                <a:buClr>
                  <a:srgbClr val="000000"/>
                </a:buClr>
                <a:buSzPct val="100000"/>
              </a:pPr>
              <a:r>
                <a:rPr lang="en-US" sz="2300" dirty="0">
                  <a:solidFill>
                    <a:schemeClr val="bg1"/>
                  </a:solidFill>
                  <a:latin typeface="Arial" charset="0"/>
                  <a:ea typeface="宋体" charset="-122"/>
                </a:rPr>
                <a:t>Interim network</a:t>
              </a:r>
            </a:p>
          </p:txBody>
        </p:sp>
        <p:grpSp>
          <p:nvGrpSpPr>
            <p:cNvPr id="21" name="Group 20"/>
            <p:cNvGrpSpPr/>
            <p:nvPr/>
          </p:nvGrpSpPr>
          <p:grpSpPr>
            <a:xfrm>
              <a:off x="381000" y="2133600"/>
              <a:ext cx="1905000" cy="1828800"/>
              <a:chOff x="7086600" y="1143000"/>
              <a:chExt cx="1905000" cy="1828800"/>
            </a:xfrm>
          </p:grpSpPr>
          <p:sp>
            <p:nvSpPr>
              <p:cNvPr id="7" name="Oval 6"/>
              <p:cNvSpPr/>
              <p:nvPr/>
            </p:nvSpPr>
            <p:spPr bwMode="auto">
              <a:xfrm>
                <a:off x="7086600" y="1143000"/>
                <a:ext cx="1905000" cy="18288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r>
                  <a:rPr lang="en-US" sz="2600" dirty="0">
                    <a:solidFill>
                      <a:schemeClr val="bg1"/>
                    </a:solidFill>
                    <a:latin typeface="Arial" charset="0"/>
                    <a:ea typeface="宋体" charset="-122"/>
                  </a:rPr>
                  <a:t> Network A</a:t>
                </a:r>
              </a:p>
              <a:p>
                <a:pPr algn="l" defTabSz="650230">
                  <a:buClr>
                    <a:srgbClr val="000000"/>
                  </a:buClr>
                  <a:buSzPct val="100000"/>
                </a:pPr>
                <a:endParaRPr lang="en-US" dirty="0" smtClean="0"/>
              </a:p>
              <a:p>
                <a:pPr defTabSz="650230">
                  <a:buClr>
                    <a:srgbClr val="000000"/>
                  </a:buClr>
                  <a:buSzPct val="100000"/>
                </a:pPr>
                <a:endParaRPr lang="en-US" sz="2600" dirty="0">
                  <a:solidFill>
                    <a:schemeClr val="bg1"/>
                  </a:solidFill>
                  <a:latin typeface="Arial" charset="0"/>
                  <a:ea typeface="宋体" charset="-122"/>
                </a:endParaRPr>
              </a:p>
            </p:txBody>
          </p:sp>
          <p:graphicFrame>
            <p:nvGraphicFramePr>
              <p:cNvPr id="155652" name="Object 4"/>
              <p:cNvGraphicFramePr>
                <a:graphicFrameLocks noChangeAspect="1"/>
              </p:cNvGraphicFramePr>
              <p:nvPr/>
            </p:nvGraphicFramePr>
            <p:xfrm>
              <a:off x="7620000" y="2005013"/>
              <a:ext cx="906463" cy="441325"/>
            </p:xfrm>
            <a:graphic>
              <a:graphicData uri="http://schemas.openxmlformats.org/presentationml/2006/ole">
                <mc:AlternateContent xmlns:mc="http://schemas.openxmlformats.org/markup-compatibility/2006">
                  <mc:Choice xmlns:v="urn:schemas-microsoft-com:vml" Requires="v">
                    <p:oleObj spid="_x0000_s31211" name="Equation" r:id="rId7" imgW="469800" imgH="228600" progId="Equation.3">
                      <p:embed/>
                    </p:oleObj>
                  </mc:Choice>
                  <mc:Fallback>
                    <p:oleObj name="Equation" r:id="rId7" imgW="4698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2005013"/>
                            <a:ext cx="906463" cy="441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grpSp>
        <p:nvGrpSpPr>
          <p:cNvPr id="3" name="Group 2"/>
          <p:cNvGrpSpPr/>
          <p:nvPr/>
        </p:nvGrpSpPr>
        <p:grpSpPr>
          <a:xfrm>
            <a:off x="541867" y="5635413"/>
            <a:ext cx="11481946" cy="4118188"/>
            <a:chOff x="541867" y="5635413"/>
            <a:chExt cx="11481946" cy="4118188"/>
          </a:xfrm>
        </p:grpSpPr>
        <p:graphicFrame>
          <p:nvGraphicFramePr>
            <p:cNvPr id="27" name="Object 5"/>
            <p:cNvGraphicFramePr>
              <a:graphicFrameLocks noChangeAspect="1"/>
            </p:cNvGraphicFramePr>
            <p:nvPr>
              <p:extLst>
                <p:ext uri="{D42A27DB-BD31-4B8C-83A1-F6EECF244321}">
                  <p14:modId xmlns:p14="http://schemas.microsoft.com/office/powerpoint/2010/main" val="2814359768"/>
                </p:ext>
              </p:extLst>
            </p:nvPr>
          </p:nvGraphicFramePr>
          <p:xfrm>
            <a:off x="652499" y="7044267"/>
            <a:ext cx="6229208" cy="853440"/>
          </p:xfrm>
          <a:graphic>
            <a:graphicData uri="http://schemas.openxmlformats.org/presentationml/2006/ole">
              <mc:AlternateContent xmlns:mc="http://schemas.openxmlformats.org/markup-compatibility/2006">
                <mc:Choice xmlns:v="urn:schemas-microsoft-com:vml" Requires="v">
                  <p:oleObj spid="_x0000_s31212" name="Equation" r:id="rId9" imgW="1854000" imgH="253800" progId="Equation.3">
                    <p:embed/>
                  </p:oleObj>
                </mc:Choice>
                <mc:Fallback>
                  <p:oleObj name="Equation" r:id="rId9" imgW="185400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499" y="7044267"/>
                          <a:ext cx="6229208" cy="85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 name="Rectangle 27"/>
            <p:cNvSpPr/>
            <p:nvPr/>
          </p:nvSpPr>
          <p:spPr bwMode="auto">
            <a:xfrm>
              <a:off x="541867" y="6719147"/>
              <a:ext cx="6502400" cy="1408853"/>
            </a:xfrm>
            <a:prstGeom prst="rect">
              <a:avLst/>
            </a:prstGeom>
            <a:noFill/>
            <a:ln w="25400" cap="flat" cmpd="sng" algn="ctr">
              <a:solidFill>
                <a:srgbClr val="C00000"/>
              </a:solidFill>
              <a:prstDash val="solid"/>
              <a:round/>
              <a:headEnd type="none" w="med" len="med"/>
              <a:tailEnd type="none" w="med" len="med"/>
            </a:ln>
            <a:effectLst/>
          </p:spPr>
          <p:txBody>
            <a:bodyPr vert="horz" wrap="square" lIns="130046" tIns="65023" rIns="130046" bIns="65023"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graphicFrame>
          <p:nvGraphicFramePr>
            <p:cNvPr id="29" name="Object 6"/>
            <p:cNvGraphicFramePr>
              <a:graphicFrameLocks noChangeAspect="1"/>
            </p:cNvGraphicFramePr>
            <p:nvPr>
              <p:extLst>
                <p:ext uri="{D42A27DB-BD31-4B8C-83A1-F6EECF244321}">
                  <p14:modId xmlns:p14="http://schemas.microsoft.com/office/powerpoint/2010/main" val="2063791023"/>
                </p:ext>
              </p:extLst>
            </p:nvPr>
          </p:nvGraphicFramePr>
          <p:xfrm>
            <a:off x="7802880" y="5635413"/>
            <a:ext cx="2817707" cy="1298045"/>
          </p:xfrm>
          <a:graphic>
            <a:graphicData uri="http://schemas.openxmlformats.org/presentationml/2006/ole">
              <mc:AlternateContent xmlns:mc="http://schemas.openxmlformats.org/markup-compatibility/2006">
                <mc:Choice xmlns:v="urn:schemas-microsoft-com:vml" Requires="v">
                  <p:oleObj spid="_x0000_s31213" name="Equation" r:id="rId11" imgW="1130040" imgH="520560" progId="Equation.3">
                    <p:embed/>
                  </p:oleObj>
                </mc:Choice>
                <mc:Fallback>
                  <p:oleObj name="Equation" r:id="rId11" imgW="1130040" imgH="52056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02880" y="5635413"/>
                          <a:ext cx="2817707" cy="1298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1230596885"/>
                </p:ext>
              </p:extLst>
            </p:nvPr>
          </p:nvGraphicFramePr>
          <p:xfrm>
            <a:off x="7802881" y="8690941"/>
            <a:ext cx="4220932" cy="1062660"/>
          </p:xfrm>
          <a:graphic>
            <a:graphicData uri="http://schemas.openxmlformats.org/presentationml/2006/ole">
              <mc:AlternateContent xmlns:mc="http://schemas.openxmlformats.org/markup-compatibility/2006">
                <mc:Choice xmlns:v="urn:schemas-microsoft-com:vml" Requires="v">
                  <p:oleObj spid="_x0000_s31214" name="Equation" r:id="rId13" imgW="1663560" imgH="419040" progId="Equation.3">
                    <p:embed/>
                  </p:oleObj>
                </mc:Choice>
                <mc:Fallback>
                  <p:oleObj name="Equation" r:id="rId13" imgW="1663560" imgH="419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02881" y="8690941"/>
                          <a:ext cx="4220932" cy="106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1826869705"/>
                </p:ext>
              </p:extLst>
            </p:nvPr>
          </p:nvGraphicFramePr>
          <p:xfrm>
            <a:off x="7802880" y="7052080"/>
            <a:ext cx="2877181" cy="649023"/>
          </p:xfrm>
          <a:graphic>
            <a:graphicData uri="http://schemas.openxmlformats.org/presentationml/2006/ole">
              <mc:AlternateContent xmlns:mc="http://schemas.openxmlformats.org/markup-compatibility/2006">
                <mc:Choice xmlns:v="urn:schemas-microsoft-com:vml" Requires="v">
                  <p:oleObj spid="_x0000_s31215" name="Equation" r:id="rId15" imgW="1295280" imgH="291960" progId="Equation.3">
                    <p:embed/>
                  </p:oleObj>
                </mc:Choice>
                <mc:Fallback>
                  <p:oleObj name="Equation" r:id="rId15" imgW="1295280" imgH="29196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02880" y="7052080"/>
                          <a:ext cx="2877181" cy="64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9"/>
            <p:cNvGraphicFramePr>
              <a:graphicFrameLocks noChangeAspect="1"/>
            </p:cNvGraphicFramePr>
            <p:nvPr>
              <p:extLst>
                <p:ext uri="{D42A27DB-BD31-4B8C-83A1-F6EECF244321}">
                  <p14:modId xmlns:p14="http://schemas.microsoft.com/office/powerpoint/2010/main" val="204426448"/>
                </p:ext>
              </p:extLst>
            </p:nvPr>
          </p:nvGraphicFramePr>
          <p:xfrm>
            <a:off x="7802880" y="7911254"/>
            <a:ext cx="1675119" cy="548470"/>
          </p:xfrm>
          <a:graphic>
            <a:graphicData uri="http://schemas.openxmlformats.org/presentationml/2006/ole">
              <mc:AlternateContent xmlns:mc="http://schemas.openxmlformats.org/markup-compatibility/2006">
                <mc:Choice xmlns:v="urn:schemas-microsoft-com:vml" Requires="v">
                  <p:oleObj spid="_x0000_s31216" name="Equation" r:id="rId17" imgW="736560" imgH="241200" progId="Equation.3">
                    <p:embed/>
                  </p:oleObj>
                </mc:Choice>
                <mc:Fallback>
                  <p:oleObj name="Equation" r:id="rId17" imgW="736560" imgH="2412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2880" y="7911254"/>
                          <a:ext cx="1675119" cy="54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aphicFrame>
        <p:nvGraphicFramePr>
          <p:cNvPr id="22" name="Object 4"/>
          <p:cNvGraphicFramePr>
            <a:graphicFrameLocks noChangeAspect="1"/>
          </p:cNvGraphicFramePr>
          <p:nvPr/>
        </p:nvGraphicFramePr>
        <p:xfrm>
          <a:off x="5960533" y="3793068"/>
          <a:ext cx="812800" cy="483164"/>
        </p:xfrm>
        <a:graphic>
          <a:graphicData uri="http://schemas.openxmlformats.org/presentationml/2006/ole">
            <mc:AlternateContent xmlns:mc="http://schemas.openxmlformats.org/markup-compatibility/2006">
              <mc:Choice xmlns:v="urn:schemas-microsoft-com:vml" Requires="v">
                <p:oleObj spid="_x0000_s31217" name="Equation" r:id="rId19" imgW="342720" imgH="203040" progId="Equation.3">
                  <p:embed/>
                </p:oleObj>
              </mc:Choice>
              <mc:Fallback>
                <p:oleObj name="Equation" r:id="rId19" imgW="34272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60533" y="3793068"/>
                        <a:ext cx="812800" cy="4831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3637435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 name="Group 91"/>
          <p:cNvGrpSpPr/>
          <p:nvPr/>
        </p:nvGrpSpPr>
        <p:grpSpPr>
          <a:xfrm>
            <a:off x="8778240" y="2384216"/>
            <a:ext cx="4226560" cy="2146624"/>
            <a:chOff x="6172200" y="1676401"/>
            <a:chExt cx="2971800" cy="1509345"/>
          </a:xfrm>
        </p:grpSpPr>
        <p:grpSp>
          <p:nvGrpSpPr>
            <p:cNvPr id="48" name="Group 48"/>
            <p:cNvGrpSpPr/>
            <p:nvPr/>
          </p:nvGrpSpPr>
          <p:grpSpPr>
            <a:xfrm>
              <a:off x="6629403" y="1676401"/>
              <a:ext cx="1947745" cy="930262"/>
              <a:chOff x="6248400" y="5334000"/>
              <a:chExt cx="3036590" cy="1479928"/>
            </a:xfrm>
          </p:grpSpPr>
          <p:grpSp>
            <p:nvGrpSpPr>
              <p:cNvPr id="49" name="Group 45"/>
              <p:cNvGrpSpPr/>
              <p:nvPr/>
            </p:nvGrpSpPr>
            <p:grpSpPr>
              <a:xfrm>
                <a:off x="6248400" y="5334000"/>
                <a:ext cx="2590800" cy="1295400"/>
                <a:chOff x="6553200" y="5562600"/>
                <a:chExt cx="2590800" cy="1295400"/>
              </a:xfrm>
            </p:grpSpPr>
            <p:sp>
              <p:nvSpPr>
                <p:cNvPr id="51" name="Oval 50"/>
                <p:cNvSpPr/>
                <p:nvPr/>
              </p:nvSpPr>
              <p:spPr bwMode="auto">
                <a:xfrm>
                  <a:off x="6934200" y="63246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52" name="Oval 51"/>
                <p:cNvSpPr/>
                <p:nvPr/>
              </p:nvSpPr>
              <p:spPr bwMode="auto">
                <a:xfrm>
                  <a:off x="8382000" y="56388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53" name="Oval 52"/>
                <p:cNvSpPr/>
                <p:nvPr/>
              </p:nvSpPr>
              <p:spPr bwMode="auto">
                <a:xfrm>
                  <a:off x="7543800" y="55626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54" name="Oval 53"/>
                <p:cNvSpPr/>
                <p:nvPr/>
              </p:nvSpPr>
              <p:spPr bwMode="auto">
                <a:xfrm>
                  <a:off x="8991600" y="55626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cxnSp>
              <p:nvCxnSpPr>
                <p:cNvPr id="58" name="Straight Connector 57"/>
                <p:cNvCxnSpPr>
                  <a:stCxn id="53" idx="6"/>
                  <a:endCxn id="52" idx="2"/>
                </p:cNvCxnSpPr>
                <p:nvPr/>
              </p:nvCxnSpPr>
              <p:spPr bwMode="auto">
                <a:xfrm>
                  <a:off x="7696200" y="5638800"/>
                  <a:ext cx="685800" cy="762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0" name="Straight Connector 59"/>
                <p:cNvCxnSpPr>
                  <a:stCxn id="52" idx="6"/>
                  <a:endCxn id="54" idx="2"/>
                </p:cNvCxnSpPr>
                <p:nvPr/>
              </p:nvCxnSpPr>
              <p:spPr bwMode="auto">
                <a:xfrm flipV="1">
                  <a:off x="8534400" y="5638800"/>
                  <a:ext cx="457200" cy="762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61" name="Oval 60"/>
                <p:cNvSpPr/>
                <p:nvPr/>
              </p:nvSpPr>
              <p:spPr bwMode="auto">
                <a:xfrm>
                  <a:off x="6705600" y="60960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62" name="Oval 61"/>
                <p:cNvSpPr/>
                <p:nvPr/>
              </p:nvSpPr>
              <p:spPr bwMode="auto">
                <a:xfrm>
                  <a:off x="6553200" y="64770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63" name="Oval 62"/>
                <p:cNvSpPr/>
                <p:nvPr/>
              </p:nvSpPr>
              <p:spPr bwMode="auto">
                <a:xfrm>
                  <a:off x="6934200" y="67056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cxnSp>
              <p:nvCxnSpPr>
                <p:cNvPr id="64" name="Straight Connector 63"/>
                <p:cNvCxnSpPr>
                  <a:stCxn id="61" idx="5"/>
                  <a:endCxn id="51" idx="1"/>
                </p:cNvCxnSpPr>
                <p:nvPr/>
              </p:nvCxnSpPr>
              <p:spPr bwMode="auto">
                <a:xfrm rot="16200000" flipH="1">
                  <a:off x="6835682" y="6226082"/>
                  <a:ext cx="120836" cy="1208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5" name="Straight Connector 64"/>
                <p:cNvCxnSpPr>
                  <a:stCxn id="62" idx="7"/>
                  <a:endCxn id="51" idx="2"/>
                </p:cNvCxnSpPr>
                <p:nvPr/>
              </p:nvCxnSpPr>
              <p:spPr bwMode="auto">
                <a:xfrm rot="5400000" flipH="1" flipV="1">
                  <a:off x="6759482" y="6324600"/>
                  <a:ext cx="98518" cy="2509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6" name="Straight Connector 65"/>
                <p:cNvCxnSpPr>
                  <a:stCxn id="51" idx="4"/>
                  <a:endCxn id="63" idx="0"/>
                </p:cNvCxnSpPr>
                <p:nvPr/>
              </p:nvCxnSpPr>
              <p:spPr bwMode="auto">
                <a:xfrm rot="5400000">
                  <a:off x="6896100" y="65913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50" name="TextBox 49"/>
              <p:cNvSpPr txBox="1"/>
              <p:nvPr/>
            </p:nvSpPr>
            <p:spPr>
              <a:xfrm>
                <a:off x="8224484" y="6400800"/>
                <a:ext cx="1060506" cy="413128"/>
              </a:xfrm>
              <a:prstGeom prst="rect">
                <a:avLst/>
              </a:prstGeom>
              <a:noFill/>
            </p:spPr>
            <p:txBody>
              <a:bodyPr wrap="none" rtlCol="0">
                <a:spAutoFit/>
              </a:bodyPr>
              <a:lstStyle/>
              <a:p>
                <a:r>
                  <a:rPr lang="en-US" sz="1800" dirty="0" smtClean="0">
                    <a:solidFill>
                      <a:srgbClr val="7030A0"/>
                    </a:solidFill>
                    <a:latin typeface="Arial"/>
                    <a:cs typeface="Arial"/>
                  </a:rPr>
                  <a:t>Stage c</a:t>
                </a:r>
                <a:endParaRPr lang="en-US" sz="1800" dirty="0">
                  <a:solidFill>
                    <a:srgbClr val="7030A0"/>
                  </a:solidFill>
                  <a:latin typeface="Arial"/>
                  <a:cs typeface="Arial"/>
                </a:endParaRPr>
              </a:p>
            </p:txBody>
          </p:sp>
        </p:grpSp>
        <p:graphicFrame>
          <p:nvGraphicFramePr>
            <p:cNvPr id="252933" name="Object 5"/>
            <p:cNvGraphicFramePr>
              <a:graphicFrameLocks noChangeAspect="1"/>
            </p:cNvGraphicFramePr>
            <p:nvPr/>
          </p:nvGraphicFramePr>
          <p:xfrm>
            <a:off x="6172200" y="2743200"/>
            <a:ext cx="2971800" cy="442546"/>
          </p:xfrm>
          <a:graphic>
            <a:graphicData uri="http://schemas.openxmlformats.org/presentationml/2006/ole">
              <mc:AlternateContent xmlns:mc="http://schemas.openxmlformats.org/markup-compatibility/2006">
                <mc:Choice xmlns:v="urn:schemas-microsoft-com:vml" Requires="v">
                  <p:oleObj spid="_x0000_s30132" name="Equation" r:id="rId3" imgW="1536480" imgH="228600" progId="Equation.3">
                    <p:embed/>
                  </p:oleObj>
                </mc:Choice>
                <mc:Fallback>
                  <p:oleObj name="Equation" r:id="rId3" imgW="153648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200"/>
                          <a:ext cx="2971800" cy="442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sp>
        <p:nvSpPr>
          <p:cNvPr id="73" name="Right Arrow 72"/>
          <p:cNvSpPr/>
          <p:nvPr/>
        </p:nvSpPr>
        <p:spPr bwMode="auto">
          <a:xfrm>
            <a:off x="2926080" y="1408853"/>
            <a:ext cx="7044267" cy="216747"/>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130046" tIns="65023" rIns="130046" bIns="65023"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74" name="TextBox 73"/>
          <p:cNvSpPr txBox="1"/>
          <p:nvPr/>
        </p:nvSpPr>
        <p:spPr>
          <a:xfrm>
            <a:off x="3901440" y="866987"/>
            <a:ext cx="4660053" cy="408315"/>
          </a:xfrm>
          <a:prstGeom prst="rect">
            <a:avLst/>
          </a:prstGeom>
          <a:noFill/>
        </p:spPr>
        <p:txBody>
          <a:bodyPr wrap="square" lIns="130046" tIns="65023" rIns="130046" bIns="65023" rtlCol="0">
            <a:spAutoFit/>
          </a:bodyPr>
          <a:lstStyle/>
          <a:p>
            <a:r>
              <a:rPr lang="en-US" sz="1800" dirty="0" smtClean="0">
                <a:solidFill>
                  <a:schemeClr val="tx1"/>
                </a:solidFill>
                <a:latin typeface="Arial"/>
                <a:cs typeface="Arial"/>
              </a:rPr>
              <a:t>Targeted attack, (1-p) fraction</a:t>
            </a:r>
            <a:endParaRPr lang="en-US" sz="1800" dirty="0">
              <a:solidFill>
                <a:schemeClr val="tx1"/>
              </a:solidFill>
              <a:latin typeface="Arial"/>
              <a:cs typeface="Arial"/>
            </a:endParaRPr>
          </a:p>
        </p:txBody>
      </p:sp>
      <p:grpSp>
        <p:nvGrpSpPr>
          <p:cNvPr id="93" name="Group 92"/>
          <p:cNvGrpSpPr/>
          <p:nvPr/>
        </p:nvGrpSpPr>
        <p:grpSpPr>
          <a:xfrm>
            <a:off x="0" y="6068907"/>
            <a:ext cx="2059093" cy="2059093"/>
            <a:chOff x="0" y="4267200"/>
            <a:chExt cx="1447800" cy="1447800"/>
          </a:xfrm>
        </p:grpSpPr>
        <p:sp>
          <p:nvSpPr>
            <p:cNvPr id="75" name="Oval 74"/>
            <p:cNvSpPr/>
            <p:nvPr/>
          </p:nvSpPr>
          <p:spPr bwMode="auto">
            <a:xfrm>
              <a:off x="0" y="4267200"/>
              <a:ext cx="1447800" cy="1447800"/>
            </a:xfrm>
            <a:prstGeom prst="ellipse">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50230">
                <a:buClr>
                  <a:srgbClr val="000000"/>
                </a:buClr>
                <a:buSzPct val="100000"/>
              </a:pPr>
              <a:r>
                <a:rPr lang="en-US" sz="2600" dirty="0">
                  <a:solidFill>
                    <a:schemeClr val="bg1"/>
                  </a:solidFill>
                  <a:latin typeface="Arial" charset="0"/>
                  <a:ea typeface="宋体" charset="-122"/>
                </a:rPr>
                <a:t>Network A’</a:t>
              </a:r>
            </a:p>
            <a:p>
              <a:pPr algn="l" defTabSz="650230">
                <a:buClr>
                  <a:srgbClr val="000000"/>
                </a:buClr>
                <a:buSzPct val="100000"/>
              </a:pPr>
              <a:endParaRPr lang="en-US" sz="2600" baseline="30000" dirty="0">
                <a:solidFill>
                  <a:schemeClr val="bg1"/>
                </a:solidFill>
                <a:latin typeface="Arial" charset="0"/>
                <a:ea typeface="宋体" charset="-122"/>
              </a:endParaRPr>
            </a:p>
          </p:txBody>
        </p:sp>
        <p:graphicFrame>
          <p:nvGraphicFramePr>
            <p:cNvPr id="77" name="Object 11"/>
            <p:cNvGraphicFramePr>
              <a:graphicFrameLocks noChangeAspect="1"/>
            </p:cNvGraphicFramePr>
            <p:nvPr/>
          </p:nvGraphicFramePr>
          <p:xfrm>
            <a:off x="304800" y="5181600"/>
            <a:ext cx="762000" cy="412361"/>
          </p:xfrm>
          <a:graphic>
            <a:graphicData uri="http://schemas.openxmlformats.org/presentationml/2006/ole">
              <mc:AlternateContent xmlns:mc="http://schemas.openxmlformats.org/markup-compatibility/2006">
                <mc:Choice xmlns:v="urn:schemas-microsoft-com:vml" Requires="v">
                  <p:oleObj spid="_x0000_s30133" name="Equation" r:id="rId5" imgW="469800" imgH="253800" progId="Equation.3">
                    <p:embed/>
                  </p:oleObj>
                </mc:Choice>
                <mc:Fallback>
                  <p:oleObj name="Equation" r:id="rId5" imgW="469800" imgH="253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181600"/>
                          <a:ext cx="762000" cy="4123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89" name="Group 88"/>
          <p:cNvGrpSpPr/>
          <p:nvPr/>
        </p:nvGrpSpPr>
        <p:grpSpPr>
          <a:xfrm>
            <a:off x="-1" y="1517227"/>
            <a:ext cx="3082620" cy="3359573"/>
            <a:chOff x="-1" y="1066800"/>
            <a:chExt cx="2167467" cy="2362200"/>
          </a:xfrm>
        </p:grpSpPr>
        <p:grpSp>
          <p:nvGrpSpPr>
            <p:cNvPr id="4" name="Group 69"/>
            <p:cNvGrpSpPr/>
            <p:nvPr/>
          </p:nvGrpSpPr>
          <p:grpSpPr>
            <a:xfrm>
              <a:off x="0" y="1676400"/>
              <a:ext cx="1600200" cy="930262"/>
              <a:chOff x="6324600" y="1905000"/>
              <a:chExt cx="2590800" cy="1479928"/>
            </a:xfrm>
          </p:grpSpPr>
          <p:grpSp>
            <p:nvGrpSpPr>
              <p:cNvPr id="5" name="Group 67"/>
              <p:cNvGrpSpPr/>
              <p:nvPr/>
            </p:nvGrpSpPr>
            <p:grpSpPr>
              <a:xfrm>
                <a:off x="6324600" y="1905000"/>
                <a:ext cx="2590800" cy="1295400"/>
                <a:chOff x="6553200" y="2667000"/>
                <a:chExt cx="2590800" cy="1295400"/>
              </a:xfrm>
            </p:grpSpPr>
            <p:sp>
              <p:nvSpPr>
                <p:cNvPr id="7" name="Oval 6"/>
                <p:cNvSpPr/>
                <p:nvPr/>
              </p:nvSpPr>
              <p:spPr bwMode="auto">
                <a:xfrm>
                  <a:off x="6934200" y="34290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8" name="Oval 7"/>
                <p:cNvSpPr/>
                <p:nvPr/>
              </p:nvSpPr>
              <p:spPr bwMode="auto">
                <a:xfrm>
                  <a:off x="8382000" y="27432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9" name="Oval 8"/>
                <p:cNvSpPr/>
                <p:nvPr/>
              </p:nvSpPr>
              <p:spPr bwMode="auto">
                <a:xfrm>
                  <a:off x="7315200" y="31242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10" name="Oval 9"/>
                <p:cNvSpPr/>
                <p:nvPr/>
              </p:nvSpPr>
              <p:spPr bwMode="auto">
                <a:xfrm>
                  <a:off x="8229600" y="33528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11" name="Oval 10"/>
                <p:cNvSpPr/>
                <p:nvPr/>
              </p:nvSpPr>
              <p:spPr bwMode="auto">
                <a:xfrm>
                  <a:off x="7543800" y="26670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12" name="Oval 11"/>
                <p:cNvSpPr/>
                <p:nvPr/>
              </p:nvSpPr>
              <p:spPr bwMode="auto">
                <a:xfrm>
                  <a:off x="8991600" y="26670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cxnSp>
              <p:nvCxnSpPr>
                <p:cNvPr id="13" name="Straight Connector 12"/>
                <p:cNvCxnSpPr>
                  <a:stCxn id="7" idx="7"/>
                </p:cNvCxnSpPr>
                <p:nvPr/>
              </p:nvCxnSpPr>
              <p:spPr bwMode="auto">
                <a:xfrm rot="5400000" flipH="1" flipV="1">
                  <a:off x="7064282" y="3352800"/>
                  <a:ext cx="98518" cy="985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Straight Connector 13"/>
                <p:cNvCxnSpPr>
                  <a:stCxn id="11" idx="3"/>
                </p:cNvCxnSpPr>
                <p:nvPr/>
              </p:nvCxnSpPr>
              <p:spPr bwMode="auto">
                <a:xfrm rot="5400000">
                  <a:off x="7429500" y="2835182"/>
                  <a:ext cx="174718" cy="985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 name="Straight Connector 14"/>
                <p:cNvCxnSpPr>
                  <a:stCxn id="11" idx="5"/>
                </p:cNvCxnSpPr>
                <p:nvPr/>
              </p:nvCxnSpPr>
              <p:spPr bwMode="auto">
                <a:xfrm rot="16200000" flipH="1">
                  <a:off x="7673882" y="2797082"/>
                  <a:ext cx="250918" cy="2509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 name="Straight Connector 15"/>
                <p:cNvCxnSpPr>
                  <a:stCxn id="11" idx="6"/>
                  <a:endCxn id="8" idx="2"/>
                </p:cNvCxnSpPr>
                <p:nvPr/>
              </p:nvCxnSpPr>
              <p:spPr bwMode="auto">
                <a:xfrm>
                  <a:off x="7696200" y="2743200"/>
                  <a:ext cx="685800" cy="762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Straight Connector 16"/>
                <p:cNvCxnSpPr>
                  <a:endCxn id="8" idx="3"/>
                </p:cNvCxnSpPr>
                <p:nvPr/>
              </p:nvCxnSpPr>
              <p:spPr bwMode="auto">
                <a:xfrm rot="5400000" flipH="1" flipV="1">
                  <a:off x="8267700" y="2987582"/>
                  <a:ext cx="250918" cy="223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8" name="Straight Connector 17"/>
                <p:cNvCxnSpPr>
                  <a:stCxn id="8" idx="6"/>
                  <a:endCxn id="12" idx="2"/>
                </p:cNvCxnSpPr>
                <p:nvPr/>
              </p:nvCxnSpPr>
              <p:spPr bwMode="auto">
                <a:xfrm flipV="1">
                  <a:off x="8534400" y="2743200"/>
                  <a:ext cx="457200" cy="762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9" name="Oval 18"/>
                <p:cNvSpPr/>
                <p:nvPr/>
              </p:nvSpPr>
              <p:spPr bwMode="auto">
                <a:xfrm>
                  <a:off x="6705600" y="32004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20" name="Oval 19"/>
                <p:cNvSpPr/>
                <p:nvPr/>
              </p:nvSpPr>
              <p:spPr bwMode="auto">
                <a:xfrm>
                  <a:off x="6553200" y="35814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21" name="Oval 20"/>
                <p:cNvSpPr/>
                <p:nvPr/>
              </p:nvSpPr>
              <p:spPr bwMode="auto">
                <a:xfrm>
                  <a:off x="6934200" y="38100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cxnSp>
              <p:nvCxnSpPr>
                <p:cNvPr id="22" name="Straight Connector 21"/>
                <p:cNvCxnSpPr>
                  <a:stCxn id="19" idx="5"/>
                  <a:endCxn id="7" idx="1"/>
                </p:cNvCxnSpPr>
                <p:nvPr/>
              </p:nvCxnSpPr>
              <p:spPr bwMode="auto">
                <a:xfrm rot="16200000" flipH="1">
                  <a:off x="6835682" y="3330482"/>
                  <a:ext cx="120836" cy="1208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 name="Straight Connector 22"/>
                <p:cNvCxnSpPr>
                  <a:stCxn id="20" idx="7"/>
                  <a:endCxn id="7" idx="2"/>
                </p:cNvCxnSpPr>
                <p:nvPr/>
              </p:nvCxnSpPr>
              <p:spPr bwMode="auto">
                <a:xfrm rot="5400000" flipH="1" flipV="1">
                  <a:off x="6759482" y="3429000"/>
                  <a:ext cx="98518" cy="2509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 name="Straight Connector 23"/>
                <p:cNvCxnSpPr>
                  <a:stCxn id="7" idx="4"/>
                  <a:endCxn id="21" idx="0"/>
                </p:cNvCxnSpPr>
                <p:nvPr/>
              </p:nvCxnSpPr>
              <p:spPr bwMode="auto">
                <a:xfrm rot="5400000">
                  <a:off x="6896100" y="36957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5" name="Straight Connector 24"/>
                <p:cNvCxnSpPr>
                  <a:endCxn id="10" idx="1"/>
                </p:cNvCxnSpPr>
                <p:nvPr/>
              </p:nvCxnSpPr>
              <p:spPr bwMode="auto">
                <a:xfrm rot="16200000" flipH="1">
                  <a:off x="7924800" y="3048000"/>
                  <a:ext cx="327118" cy="3271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6" name="Straight Connector 25"/>
                <p:cNvCxnSpPr>
                  <a:endCxn id="10" idx="7"/>
                </p:cNvCxnSpPr>
                <p:nvPr/>
              </p:nvCxnSpPr>
              <p:spPr bwMode="auto">
                <a:xfrm rot="5400000">
                  <a:off x="8245382" y="3238500"/>
                  <a:ext cx="250918" cy="223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7" name="Straight Connector 26"/>
                <p:cNvCxnSpPr>
                  <a:endCxn id="9" idx="0"/>
                </p:cNvCxnSpPr>
                <p:nvPr/>
              </p:nvCxnSpPr>
              <p:spPr bwMode="auto">
                <a:xfrm rot="5400000">
                  <a:off x="7353300" y="3009900"/>
                  <a:ext cx="152400" cy="762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a:endCxn id="9" idx="2"/>
                </p:cNvCxnSpPr>
                <p:nvPr/>
              </p:nvCxnSpPr>
              <p:spPr bwMode="auto">
                <a:xfrm rot="5400000" flipH="1" flipV="1">
                  <a:off x="7162800" y="3200400"/>
                  <a:ext cx="1524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 name="TextBox 5"/>
              <p:cNvSpPr txBox="1"/>
              <p:nvPr/>
            </p:nvSpPr>
            <p:spPr>
              <a:xfrm>
                <a:off x="7704234" y="2971800"/>
                <a:ext cx="1116088" cy="413128"/>
              </a:xfrm>
              <a:prstGeom prst="rect">
                <a:avLst/>
              </a:prstGeom>
              <a:noFill/>
            </p:spPr>
            <p:txBody>
              <a:bodyPr wrap="none" rtlCol="0">
                <a:spAutoFit/>
              </a:bodyPr>
              <a:lstStyle/>
              <a:p>
                <a:r>
                  <a:rPr lang="en-US" sz="1800" dirty="0" smtClean="0">
                    <a:solidFill>
                      <a:srgbClr val="7030A0"/>
                    </a:solidFill>
                    <a:latin typeface="Arial"/>
                    <a:cs typeface="Arial"/>
                  </a:rPr>
                  <a:t>Stage a</a:t>
                </a:r>
                <a:endParaRPr lang="en-US" sz="1800" dirty="0">
                  <a:solidFill>
                    <a:srgbClr val="7030A0"/>
                  </a:solidFill>
                  <a:latin typeface="Arial"/>
                  <a:cs typeface="Arial"/>
                </a:endParaRPr>
              </a:p>
            </p:txBody>
          </p:sp>
        </p:grpSp>
        <p:graphicFrame>
          <p:nvGraphicFramePr>
            <p:cNvPr id="252930" name="Object 2"/>
            <p:cNvGraphicFramePr>
              <a:graphicFrameLocks noChangeAspect="1"/>
            </p:cNvGraphicFramePr>
            <p:nvPr/>
          </p:nvGraphicFramePr>
          <p:xfrm>
            <a:off x="-1" y="2819400"/>
            <a:ext cx="2167467" cy="609600"/>
          </p:xfrm>
          <a:graphic>
            <a:graphicData uri="http://schemas.openxmlformats.org/presentationml/2006/ole">
              <mc:AlternateContent xmlns:mc="http://schemas.openxmlformats.org/markup-compatibility/2006">
                <mc:Choice xmlns:v="urn:schemas-microsoft-com:vml" Requires="v">
                  <p:oleObj spid="_x0000_s30134" name="Equation" r:id="rId7" imgW="1218960" imgH="342720" progId="Equation.3">
                    <p:embed/>
                  </p:oleObj>
                </mc:Choice>
                <mc:Fallback>
                  <p:oleObj name="Equation" r:id="rId7" imgW="1218960" imgH="342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2819400"/>
                          <a:ext cx="216746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8" name="TextBox 77"/>
            <p:cNvSpPr txBox="1"/>
            <p:nvPr/>
          </p:nvSpPr>
          <p:spPr>
            <a:xfrm>
              <a:off x="407627" y="1066800"/>
              <a:ext cx="878245" cy="259687"/>
            </a:xfrm>
            <a:prstGeom prst="rect">
              <a:avLst/>
            </a:prstGeom>
            <a:noFill/>
          </p:spPr>
          <p:txBody>
            <a:bodyPr wrap="none" rtlCol="0">
              <a:spAutoFit/>
            </a:bodyPr>
            <a:lstStyle/>
            <a:p>
              <a:r>
                <a:rPr lang="en-US" sz="1800" dirty="0" smtClean="0">
                  <a:solidFill>
                    <a:schemeClr val="tx1"/>
                  </a:solidFill>
                  <a:latin typeface="Arial"/>
                  <a:cs typeface="Arial"/>
                </a:rPr>
                <a:t>Network A</a:t>
              </a:r>
              <a:endParaRPr lang="en-US" sz="1800" dirty="0">
                <a:solidFill>
                  <a:schemeClr val="tx1"/>
                </a:solidFill>
                <a:latin typeface="Arial"/>
                <a:cs typeface="Arial"/>
              </a:endParaRPr>
            </a:p>
          </p:txBody>
        </p:sp>
      </p:grpSp>
      <p:graphicFrame>
        <p:nvGraphicFramePr>
          <p:cNvPr id="252936" name="Object 8"/>
          <p:cNvGraphicFramePr>
            <a:graphicFrameLocks noChangeAspect="1"/>
          </p:cNvGraphicFramePr>
          <p:nvPr/>
        </p:nvGraphicFramePr>
        <p:xfrm>
          <a:off x="9970346" y="6827521"/>
          <a:ext cx="2829668" cy="745067"/>
        </p:xfrm>
        <a:graphic>
          <a:graphicData uri="http://schemas.openxmlformats.org/presentationml/2006/ole">
            <mc:AlternateContent xmlns:mc="http://schemas.openxmlformats.org/markup-compatibility/2006">
              <mc:Choice xmlns:v="urn:schemas-microsoft-com:vml" Requires="v">
                <p:oleObj spid="_x0000_s30135" name="Equation" r:id="rId9" imgW="965160" imgH="253800" progId="Equation.3">
                  <p:embed/>
                </p:oleObj>
              </mc:Choice>
              <mc:Fallback>
                <p:oleObj name="Equation" r:id="rId9" imgW="9651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0346" y="6827521"/>
                        <a:ext cx="2829668" cy="74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0" name="Right Arrow 79"/>
          <p:cNvSpPr/>
          <p:nvPr/>
        </p:nvSpPr>
        <p:spPr bwMode="auto">
          <a:xfrm>
            <a:off x="2926080" y="7152640"/>
            <a:ext cx="6610773" cy="216747"/>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130046" tIns="65023" rIns="130046" bIns="65023"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82" name="TextBox 81"/>
          <p:cNvSpPr txBox="1"/>
          <p:nvPr/>
        </p:nvSpPr>
        <p:spPr>
          <a:xfrm>
            <a:off x="3467947" y="6502400"/>
            <a:ext cx="4660053" cy="408315"/>
          </a:xfrm>
          <a:prstGeom prst="rect">
            <a:avLst/>
          </a:prstGeom>
          <a:noFill/>
        </p:spPr>
        <p:txBody>
          <a:bodyPr wrap="square" lIns="130046" tIns="65023" rIns="130046" bIns="65023" rtlCol="0">
            <a:spAutoFit/>
          </a:bodyPr>
          <a:lstStyle/>
          <a:p>
            <a:r>
              <a:rPr lang="en-US" sz="1800" dirty="0" smtClean="0">
                <a:solidFill>
                  <a:schemeClr val="tx1"/>
                </a:solidFill>
                <a:latin typeface="Arial"/>
                <a:cs typeface="Arial"/>
              </a:rPr>
              <a:t>Random failure, (1-p) fraction</a:t>
            </a:r>
            <a:endParaRPr lang="en-US" sz="1800" dirty="0">
              <a:solidFill>
                <a:schemeClr val="tx1"/>
              </a:solidFill>
              <a:latin typeface="Arial"/>
              <a:cs typeface="Arial"/>
            </a:endParaRPr>
          </a:p>
        </p:txBody>
      </p:sp>
      <p:sp>
        <p:nvSpPr>
          <p:cNvPr id="84" name="TextBox 83"/>
          <p:cNvSpPr txBox="1"/>
          <p:nvPr/>
        </p:nvSpPr>
        <p:spPr>
          <a:xfrm>
            <a:off x="3797821" y="7477760"/>
            <a:ext cx="4112056" cy="408315"/>
          </a:xfrm>
          <a:prstGeom prst="rect">
            <a:avLst/>
          </a:prstGeom>
          <a:noFill/>
        </p:spPr>
        <p:txBody>
          <a:bodyPr wrap="none" lIns="130046" tIns="65023" rIns="130046" bIns="65023" rtlCol="0">
            <a:spAutoFit/>
          </a:bodyPr>
          <a:lstStyle/>
          <a:p>
            <a:r>
              <a:rPr lang="en-US" sz="1800" dirty="0">
                <a:solidFill>
                  <a:schemeClr val="tx1"/>
                </a:solidFill>
                <a:latin typeface="Arial"/>
                <a:cs typeface="Arial"/>
              </a:rPr>
              <a:t>Physical Review E </a:t>
            </a:r>
            <a:r>
              <a:rPr lang="en-US" sz="1800" b="1" dirty="0">
                <a:solidFill>
                  <a:schemeClr val="tx1"/>
                </a:solidFill>
                <a:latin typeface="Arial"/>
                <a:cs typeface="Arial"/>
              </a:rPr>
              <a:t>66</a:t>
            </a:r>
            <a:r>
              <a:rPr lang="en-US" sz="1800" dirty="0">
                <a:solidFill>
                  <a:schemeClr val="tx1"/>
                </a:solidFill>
                <a:latin typeface="Arial"/>
                <a:cs typeface="Arial"/>
              </a:rPr>
              <a:t>, 016128 (2002) </a:t>
            </a:r>
          </a:p>
        </p:txBody>
      </p:sp>
      <p:sp>
        <p:nvSpPr>
          <p:cNvPr id="85" name="Equal 84"/>
          <p:cNvSpPr/>
          <p:nvPr/>
        </p:nvSpPr>
        <p:spPr bwMode="auto">
          <a:xfrm rot="5400000">
            <a:off x="10403840" y="5418667"/>
            <a:ext cx="1246293" cy="596053"/>
          </a:xfrm>
          <a:prstGeom prst="mathEqual">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130046" tIns="65023" rIns="130046" bIns="65023"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grpSp>
        <p:nvGrpSpPr>
          <p:cNvPr id="88" name="Group 87"/>
          <p:cNvGrpSpPr/>
          <p:nvPr/>
        </p:nvGrpSpPr>
        <p:grpSpPr>
          <a:xfrm>
            <a:off x="3467947" y="8344747"/>
            <a:ext cx="5418667" cy="1408853"/>
            <a:chOff x="1219200" y="5943600"/>
            <a:chExt cx="3505200" cy="762000"/>
          </a:xfrm>
        </p:grpSpPr>
        <p:sp>
          <p:nvSpPr>
            <p:cNvPr id="86" name="Rectangle 85"/>
            <p:cNvSpPr/>
            <p:nvPr/>
          </p:nvSpPr>
          <p:spPr bwMode="auto">
            <a:xfrm>
              <a:off x="1219200" y="5943600"/>
              <a:ext cx="3505200" cy="762000"/>
            </a:xfrm>
            <a:prstGeom prst="rect">
              <a:avLst/>
            </a:pr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graphicFrame>
          <p:nvGraphicFramePr>
            <p:cNvPr id="252937" name="Object 9"/>
            <p:cNvGraphicFramePr>
              <a:graphicFrameLocks noChangeAspect="1"/>
            </p:cNvGraphicFramePr>
            <p:nvPr/>
          </p:nvGraphicFramePr>
          <p:xfrm>
            <a:off x="1371600" y="6096000"/>
            <a:ext cx="3155950" cy="447675"/>
          </p:xfrm>
          <a:graphic>
            <a:graphicData uri="http://schemas.openxmlformats.org/presentationml/2006/ole">
              <mc:AlternateContent xmlns:mc="http://schemas.openxmlformats.org/markup-compatibility/2006">
                <mc:Choice xmlns:v="urn:schemas-microsoft-com:vml" Requires="v">
                  <p:oleObj spid="_x0000_s30136" name="Equation" r:id="rId11" imgW="1790640" imgH="253800" progId="Equation.3">
                    <p:embed/>
                  </p:oleObj>
                </mc:Choice>
                <mc:Fallback>
                  <p:oleObj name="Equation" r:id="rId11" imgW="1790640" imgH="2538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00" y="6096000"/>
                          <a:ext cx="3155950"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91" name="Group 90"/>
          <p:cNvGrpSpPr/>
          <p:nvPr/>
        </p:nvGrpSpPr>
        <p:grpSpPr>
          <a:xfrm>
            <a:off x="4009814" y="2384215"/>
            <a:ext cx="4009813" cy="3251199"/>
            <a:chOff x="2819400" y="1676401"/>
            <a:chExt cx="2819400" cy="2285999"/>
          </a:xfrm>
        </p:grpSpPr>
        <p:grpSp>
          <p:nvGrpSpPr>
            <p:cNvPr id="29" name="Group 48"/>
            <p:cNvGrpSpPr/>
            <p:nvPr/>
          </p:nvGrpSpPr>
          <p:grpSpPr>
            <a:xfrm>
              <a:off x="3276600" y="1676401"/>
              <a:ext cx="1783055" cy="930262"/>
              <a:chOff x="6248400" y="5334000"/>
              <a:chExt cx="2779835" cy="1479928"/>
            </a:xfrm>
          </p:grpSpPr>
          <p:grpSp>
            <p:nvGrpSpPr>
              <p:cNvPr id="30" name="Group 45"/>
              <p:cNvGrpSpPr/>
              <p:nvPr/>
            </p:nvGrpSpPr>
            <p:grpSpPr>
              <a:xfrm>
                <a:off x="6248400" y="5334000"/>
                <a:ext cx="2590800" cy="1295400"/>
                <a:chOff x="6553200" y="5562600"/>
                <a:chExt cx="2590800" cy="1295400"/>
              </a:xfrm>
            </p:grpSpPr>
            <p:sp>
              <p:nvSpPr>
                <p:cNvPr id="32" name="Oval 31"/>
                <p:cNvSpPr/>
                <p:nvPr/>
              </p:nvSpPr>
              <p:spPr bwMode="auto">
                <a:xfrm>
                  <a:off x="6934200" y="63246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33" name="Oval 32"/>
                <p:cNvSpPr/>
                <p:nvPr/>
              </p:nvSpPr>
              <p:spPr bwMode="auto">
                <a:xfrm>
                  <a:off x="8382000" y="56388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34" name="Oval 33"/>
                <p:cNvSpPr/>
                <p:nvPr/>
              </p:nvSpPr>
              <p:spPr bwMode="auto">
                <a:xfrm>
                  <a:off x="7543800" y="55626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35" name="Oval 34"/>
                <p:cNvSpPr/>
                <p:nvPr/>
              </p:nvSpPr>
              <p:spPr bwMode="auto">
                <a:xfrm>
                  <a:off x="8991600" y="55626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cxnSp>
              <p:nvCxnSpPr>
                <p:cNvPr id="36" name="Straight Connector 35"/>
                <p:cNvCxnSpPr>
                  <a:stCxn id="32" idx="7"/>
                </p:cNvCxnSpPr>
                <p:nvPr/>
              </p:nvCxnSpPr>
              <p:spPr bwMode="auto">
                <a:xfrm rot="5400000" flipH="1" flipV="1">
                  <a:off x="7064282" y="6248400"/>
                  <a:ext cx="98518" cy="985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7" name="Straight Connector 36"/>
                <p:cNvCxnSpPr>
                  <a:stCxn id="34" idx="3"/>
                </p:cNvCxnSpPr>
                <p:nvPr/>
              </p:nvCxnSpPr>
              <p:spPr bwMode="auto">
                <a:xfrm rot="5400000">
                  <a:off x="7429500" y="5730782"/>
                  <a:ext cx="174718" cy="985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p:cNvCxnSpPr>
                  <a:stCxn id="34" idx="5"/>
                </p:cNvCxnSpPr>
                <p:nvPr/>
              </p:nvCxnSpPr>
              <p:spPr bwMode="auto">
                <a:xfrm rot="16200000" flipH="1">
                  <a:off x="7673882" y="5692682"/>
                  <a:ext cx="250918" cy="2509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9" name="Straight Connector 38"/>
                <p:cNvCxnSpPr>
                  <a:stCxn id="34" idx="6"/>
                  <a:endCxn id="33" idx="2"/>
                </p:cNvCxnSpPr>
                <p:nvPr/>
              </p:nvCxnSpPr>
              <p:spPr bwMode="auto">
                <a:xfrm>
                  <a:off x="7696200" y="5638800"/>
                  <a:ext cx="685800" cy="762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0" name="Straight Connector 39"/>
                <p:cNvCxnSpPr>
                  <a:endCxn id="33" idx="3"/>
                </p:cNvCxnSpPr>
                <p:nvPr/>
              </p:nvCxnSpPr>
              <p:spPr bwMode="auto">
                <a:xfrm rot="5400000" flipH="1" flipV="1">
                  <a:off x="8267700" y="5883182"/>
                  <a:ext cx="250918" cy="223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1" name="Straight Connector 40"/>
                <p:cNvCxnSpPr>
                  <a:stCxn id="33" idx="6"/>
                  <a:endCxn id="35" idx="2"/>
                </p:cNvCxnSpPr>
                <p:nvPr/>
              </p:nvCxnSpPr>
              <p:spPr bwMode="auto">
                <a:xfrm flipV="1">
                  <a:off x="8534400" y="5638800"/>
                  <a:ext cx="457200" cy="762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42" name="Oval 41"/>
                <p:cNvSpPr/>
                <p:nvPr/>
              </p:nvSpPr>
              <p:spPr bwMode="auto">
                <a:xfrm>
                  <a:off x="6705600" y="60960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43" name="Oval 42"/>
                <p:cNvSpPr/>
                <p:nvPr/>
              </p:nvSpPr>
              <p:spPr bwMode="auto">
                <a:xfrm>
                  <a:off x="6553200" y="64770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sp>
              <p:nvSpPr>
                <p:cNvPr id="44" name="Oval 43"/>
                <p:cNvSpPr/>
                <p:nvPr/>
              </p:nvSpPr>
              <p:spPr bwMode="auto">
                <a:xfrm>
                  <a:off x="6934200" y="6705600"/>
                  <a:ext cx="152400" cy="1524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650230">
                    <a:buClr>
                      <a:srgbClr val="000000"/>
                    </a:buClr>
                    <a:buSzPct val="100000"/>
                  </a:pPr>
                  <a:endParaRPr lang="en-US" sz="2600">
                    <a:solidFill>
                      <a:schemeClr val="bg1"/>
                    </a:solidFill>
                    <a:latin typeface="Arial" charset="0"/>
                    <a:ea typeface="宋体" charset="-122"/>
                  </a:endParaRPr>
                </a:p>
              </p:txBody>
            </p:sp>
            <p:cxnSp>
              <p:nvCxnSpPr>
                <p:cNvPr id="45" name="Straight Connector 44"/>
                <p:cNvCxnSpPr>
                  <a:stCxn id="42" idx="5"/>
                  <a:endCxn id="32" idx="1"/>
                </p:cNvCxnSpPr>
                <p:nvPr/>
              </p:nvCxnSpPr>
              <p:spPr bwMode="auto">
                <a:xfrm rot="16200000" flipH="1">
                  <a:off x="6835682" y="6226082"/>
                  <a:ext cx="120836" cy="12083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6" name="Straight Connector 45"/>
                <p:cNvCxnSpPr>
                  <a:stCxn id="43" idx="7"/>
                  <a:endCxn id="32" idx="2"/>
                </p:cNvCxnSpPr>
                <p:nvPr/>
              </p:nvCxnSpPr>
              <p:spPr bwMode="auto">
                <a:xfrm rot="5400000" flipH="1" flipV="1">
                  <a:off x="6759482" y="6324600"/>
                  <a:ext cx="98518" cy="25091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47" name="Straight Connector 46"/>
                <p:cNvCxnSpPr>
                  <a:stCxn id="32" idx="4"/>
                  <a:endCxn id="44" idx="0"/>
                </p:cNvCxnSpPr>
                <p:nvPr/>
              </p:nvCxnSpPr>
              <p:spPr bwMode="auto">
                <a:xfrm rot="5400000">
                  <a:off x="6896100" y="6591300"/>
                  <a:ext cx="228600" cy="0"/>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31" name="TextBox 30"/>
              <p:cNvSpPr txBox="1"/>
              <p:nvPr/>
            </p:nvSpPr>
            <p:spPr>
              <a:xfrm>
                <a:off x="7953520" y="6400800"/>
                <a:ext cx="1074715" cy="413128"/>
              </a:xfrm>
              <a:prstGeom prst="rect">
                <a:avLst/>
              </a:prstGeom>
              <a:noFill/>
            </p:spPr>
            <p:txBody>
              <a:bodyPr wrap="none" rtlCol="0">
                <a:spAutoFit/>
              </a:bodyPr>
              <a:lstStyle/>
              <a:p>
                <a:r>
                  <a:rPr lang="en-US" sz="1800" dirty="0" smtClean="0">
                    <a:solidFill>
                      <a:srgbClr val="7030A0"/>
                    </a:solidFill>
                    <a:latin typeface="Arial"/>
                    <a:cs typeface="Arial"/>
                  </a:rPr>
                  <a:t>Stage b</a:t>
                </a:r>
                <a:endParaRPr lang="en-US" sz="1800" dirty="0">
                  <a:solidFill>
                    <a:srgbClr val="7030A0"/>
                  </a:solidFill>
                  <a:latin typeface="Arial"/>
                  <a:cs typeface="Arial"/>
                </a:endParaRPr>
              </a:p>
            </p:txBody>
          </p:sp>
        </p:grpSp>
        <p:graphicFrame>
          <p:nvGraphicFramePr>
            <p:cNvPr id="252931" name="Object 3"/>
            <p:cNvGraphicFramePr>
              <a:graphicFrameLocks noChangeAspect="1"/>
            </p:cNvGraphicFramePr>
            <p:nvPr/>
          </p:nvGraphicFramePr>
          <p:xfrm>
            <a:off x="3657600" y="3244850"/>
            <a:ext cx="1981200" cy="717550"/>
          </p:xfrm>
          <a:graphic>
            <a:graphicData uri="http://schemas.openxmlformats.org/presentationml/2006/ole">
              <mc:AlternateContent xmlns:mc="http://schemas.openxmlformats.org/markup-compatibility/2006">
                <mc:Choice xmlns:v="urn:schemas-microsoft-com:vml" Requires="v">
                  <p:oleObj spid="_x0000_s30137" name="Equation" r:id="rId13" imgW="1155600" imgH="419040" progId="Equation.3">
                    <p:embed/>
                  </p:oleObj>
                </mc:Choice>
                <mc:Fallback>
                  <p:oleObj name="Equation" r:id="rId13" imgW="1155600" imgH="419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57600" y="3244850"/>
                          <a:ext cx="1981200"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2932" name="Object 4"/>
            <p:cNvGraphicFramePr>
              <a:graphicFrameLocks noChangeAspect="1"/>
            </p:cNvGraphicFramePr>
            <p:nvPr/>
          </p:nvGraphicFramePr>
          <p:xfrm>
            <a:off x="2819400" y="2667000"/>
            <a:ext cx="2809875" cy="707797"/>
          </p:xfrm>
          <a:graphic>
            <a:graphicData uri="http://schemas.openxmlformats.org/presentationml/2006/ole">
              <mc:AlternateContent xmlns:mc="http://schemas.openxmlformats.org/markup-compatibility/2006">
                <mc:Choice xmlns:v="urn:schemas-microsoft-com:vml" Requires="v">
                  <p:oleObj spid="_x0000_s30138" name="Equation" r:id="rId15" imgW="1663560" imgH="419040" progId="Equation.3">
                    <p:embed/>
                  </p:oleObj>
                </mc:Choice>
                <mc:Fallback>
                  <p:oleObj name="Equation" r:id="rId15" imgW="1663560" imgH="419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2667000"/>
                          <a:ext cx="2809875" cy="707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 name="TextBox 89"/>
            <p:cNvSpPr txBox="1"/>
            <p:nvPr/>
          </p:nvSpPr>
          <p:spPr>
            <a:xfrm>
              <a:off x="2937179" y="3429000"/>
              <a:ext cx="659352" cy="313788"/>
            </a:xfrm>
            <a:prstGeom prst="rect">
              <a:avLst/>
            </a:prstGeom>
            <a:noFill/>
          </p:spPr>
          <p:txBody>
            <a:bodyPr wrap="none" rtlCol="0">
              <a:spAutoFit/>
            </a:bodyPr>
            <a:lstStyle/>
            <a:p>
              <a:r>
                <a:rPr lang="en-US" sz="2300" dirty="0">
                  <a:solidFill>
                    <a:schemeClr val="tx1"/>
                  </a:solidFill>
                </a:rPr>
                <a:t>where</a:t>
              </a:r>
            </a:p>
          </p:txBody>
        </p:sp>
      </p:grpSp>
    </p:spTree>
    <p:extLst>
      <p:ext uri="{BB962C8B-B14F-4D97-AF65-F5344CB8AC3E}">
        <p14:creationId xmlns:p14="http://schemas.microsoft.com/office/powerpoint/2010/main" val="33348005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blinds(horizont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blinds(horizontal)">
                                      <p:cBhvr>
                                        <p:cTn id="12" dur="500"/>
                                        <p:tgtEl>
                                          <p:spTgt spid="7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blinds(horizontal)">
                                      <p:cBhvr>
                                        <p:cTn id="15" dur="500"/>
                                        <p:tgtEl>
                                          <p:spTgt spid="7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blinds(horizontal)">
                                      <p:cBhvr>
                                        <p:cTn id="20" dur="500"/>
                                        <p:tgtEl>
                                          <p:spTgt spid="9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2"/>
                                        </p:tgtEl>
                                        <p:attrNameLst>
                                          <p:attrName>style.visibility</p:attrName>
                                        </p:attrNameLst>
                                      </p:cBhvr>
                                      <p:to>
                                        <p:strVal val="visible"/>
                                      </p:to>
                                    </p:set>
                                    <p:animEffect transition="in" filter="blinds(horizontal)">
                                      <p:cBhvr>
                                        <p:cTn id="25" dur="500"/>
                                        <p:tgtEl>
                                          <p:spTgt spid="9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blinds(horizontal)">
                                      <p:cBhvr>
                                        <p:cTn id="30" dur="500"/>
                                        <p:tgtEl>
                                          <p:spTgt spid="9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blinds(horizontal)">
                                      <p:cBhvr>
                                        <p:cTn id="35" dur="500"/>
                                        <p:tgtEl>
                                          <p:spTgt spid="8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blinds(horizontal)">
                                      <p:cBhvr>
                                        <p:cTn id="38" dur="500"/>
                                        <p:tgtEl>
                                          <p:spTgt spid="8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252936"/>
                                        </p:tgtEl>
                                        <p:attrNameLst>
                                          <p:attrName>style.visibility</p:attrName>
                                        </p:attrNameLst>
                                      </p:cBhvr>
                                      <p:to>
                                        <p:strVal val="visible"/>
                                      </p:to>
                                    </p:set>
                                    <p:animEffect transition="in" filter="blinds(horizontal)">
                                      <p:cBhvr>
                                        <p:cTn id="43" dur="500"/>
                                        <p:tgtEl>
                                          <p:spTgt spid="252936"/>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4"/>
                                        </p:tgtEl>
                                        <p:attrNameLst>
                                          <p:attrName>style.visibility</p:attrName>
                                        </p:attrNameLst>
                                      </p:cBhvr>
                                      <p:to>
                                        <p:strVal val="visible"/>
                                      </p:to>
                                    </p:set>
                                    <p:animEffect transition="in" filter="blinds(horizontal)">
                                      <p:cBhvr>
                                        <p:cTn id="46" dur="500"/>
                                        <p:tgtEl>
                                          <p:spTgt spid="8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85"/>
                                        </p:tgtEl>
                                        <p:attrNameLst>
                                          <p:attrName>style.visibility</p:attrName>
                                        </p:attrNameLst>
                                      </p:cBhvr>
                                      <p:to>
                                        <p:strVal val="visible"/>
                                      </p:to>
                                    </p:set>
                                    <p:animEffect transition="in" filter="blinds(horizontal)">
                                      <p:cBhvr>
                                        <p:cTn id="51" dur="500"/>
                                        <p:tgtEl>
                                          <p:spTgt spid="8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blinds(horizontal)">
                                      <p:cBhvr>
                                        <p:cTn id="56"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80" grpId="0" animBg="1"/>
      <p:bldP spid="82" grpId="0"/>
      <p:bldP spid="84" grpId="0"/>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78" name="Rectangle 2"/>
          <p:cNvSpPr>
            <a:spLocks/>
          </p:cNvSpPr>
          <p:nvPr/>
        </p:nvSpPr>
        <p:spPr bwMode="auto">
          <a:xfrm>
            <a:off x="1316038" y="457200"/>
            <a:ext cx="24368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Motivation</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200" y="1238250"/>
            <a:ext cx="11049000" cy="828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84200" y="2971800"/>
            <a:ext cx="6273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2530" name="Rectangle 2"/>
          <p:cNvSpPr>
            <a:spLocks/>
          </p:cNvSpPr>
          <p:nvPr/>
        </p:nvSpPr>
        <p:spPr bwMode="auto">
          <a:xfrm>
            <a:off x="1316038" y="457200"/>
            <a:ext cx="24368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Motivation</a:t>
            </a:r>
          </a:p>
        </p:txBody>
      </p:sp>
      <p:pic>
        <p:nvPicPr>
          <p:cNvPr id="17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0" y="6477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9400" y="2514600"/>
            <a:ext cx="3274150" cy="294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4" name="Group 3"/>
          <p:cNvGrpSpPr>
            <a:grpSpLocks/>
          </p:cNvGrpSpPr>
          <p:nvPr/>
        </p:nvGrpSpPr>
        <p:grpSpPr bwMode="auto">
          <a:xfrm>
            <a:off x="5435600" y="2514600"/>
            <a:ext cx="3225800" cy="2895600"/>
            <a:chOff x="7886700" y="2854325"/>
            <a:chExt cx="3149600" cy="3165475"/>
          </a:xfrm>
        </p:grpSpPr>
        <p:pic>
          <p:nvPicPr>
            <p:cNvPr id="2253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6700" y="2854325"/>
              <a:ext cx="3149600"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8" name="Oval 2"/>
            <p:cNvSpPr>
              <a:spLocks noChangeArrowheads="1"/>
            </p:cNvSpPr>
            <p:nvPr/>
          </p:nvSpPr>
          <p:spPr bwMode="auto">
            <a:xfrm rot="2333121">
              <a:off x="9170789" y="4940836"/>
              <a:ext cx="10668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534" name="TextBox 5"/>
          <p:cNvSpPr txBox="1">
            <a:spLocks noChangeArrowheads="1"/>
          </p:cNvSpPr>
          <p:nvPr/>
        </p:nvSpPr>
        <p:spPr bwMode="auto">
          <a:xfrm>
            <a:off x="1168400" y="1295400"/>
            <a:ext cx="112410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a:t>Cascading failure: </a:t>
            </a:r>
          </a:p>
          <a:p>
            <a:pPr algn="l" eaLnBrk="1" hangingPunct="1"/>
            <a:r>
              <a:rPr lang="en-US" sz="2800">
                <a:latin typeface="Helvetica" charset="0"/>
                <a:cs typeface="Helvetica" charset="0"/>
                <a:sym typeface="Helvetica" charset="0"/>
              </a:rPr>
              <a:t>failure of a part of a system can trigger the failure of successive parts.</a:t>
            </a:r>
            <a:r>
              <a:rPr lang="en-US" sz="2800"/>
              <a:t> </a:t>
            </a:r>
          </a:p>
        </p:txBody>
      </p:sp>
      <p:sp>
        <p:nvSpPr>
          <p:cNvPr id="16" name="TextBox 5"/>
          <p:cNvSpPr txBox="1">
            <a:spLocks noChangeArrowheads="1"/>
          </p:cNvSpPr>
          <p:nvPr/>
        </p:nvSpPr>
        <p:spPr bwMode="auto">
          <a:xfrm>
            <a:off x="1244600" y="792480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dirty="0"/>
              <a:t>Financial systems</a:t>
            </a:r>
            <a:r>
              <a:rPr lang="en-US" sz="2800" dirty="0"/>
              <a:t>.</a:t>
            </a:r>
          </a:p>
        </p:txBody>
      </p:sp>
      <p:sp>
        <p:nvSpPr>
          <p:cNvPr id="18" name="TextBox 5"/>
          <p:cNvSpPr txBox="1">
            <a:spLocks noChangeArrowheads="1"/>
          </p:cNvSpPr>
          <p:nvPr/>
        </p:nvSpPr>
        <p:spPr bwMode="auto">
          <a:xfrm>
            <a:off x="1168400" y="3276600"/>
            <a:ext cx="2971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Gill Sans" charset="0"/>
                <a:ea typeface="Heiti SC Light" charset="0"/>
                <a:cs typeface="Heiti SC Light" charset="0"/>
                <a:sym typeface="Gill Sans" charset="0"/>
              </a:defRPr>
            </a:lvl1pPr>
            <a:lvl2pPr marL="742950" indent="-285750" eaLnBrk="0" hangingPunct="0">
              <a:defRPr sz="4200">
                <a:solidFill>
                  <a:srgbClr val="000000"/>
                </a:solidFill>
                <a:latin typeface="Gill Sans" charset="0"/>
                <a:ea typeface="Heiti SC Light" charset="0"/>
                <a:cs typeface="Heiti SC Light" charset="0"/>
                <a:sym typeface="Gill Sans" charset="0"/>
              </a:defRPr>
            </a:lvl2pPr>
            <a:lvl3pPr marL="1143000" indent="-228600" eaLnBrk="0" hangingPunct="0">
              <a:defRPr sz="4200">
                <a:solidFill>
                  <a:srgbClr val="000000"/>
                </a:solidFill>
                <a:latin typeface="Gill Sans" charset="0"/>
                <a:ea typeface="Heiti SC Light" charset="0"/>
                <a:cs typeface="Heiti SC Light" charset="0"/>
                <a:sym typeface="Gill Sans" charset="0"/>
              </a:defRPr>
            </a:lvl3pPr>
            <a:lvl4pPr marL="1600200" indent="-228600" eaLnBrk="0" hangingPunct="0">
              <a:defRPr sz="4200">
                <a:solidFill>
                  <a:srgbClr val="000000"/>
                </a:solidFill>
                <a:latin typeface="Gill Sans" charset="0"/>
                <a:ea typeface="Heiti SC Light" charset="0"/>
                <a:cs typeface="Heiti SC Light" charset="0"/>
                <a:sym typeface="Gill Sans" charset="0"/>
              </a:defRPr>
            </a:lvl4pPr>
            <a:lvl5pPr marL="2057400" indent="-228600" eaLnBrk="0" hangingPunct="0">
              <a:defRPr sz="4200">
                <a:solidFill>
                  <a:srgbClr val="000000"/>
                </a:solidFill>
                <a:latin typeface="Gill Sans" charset="0"/>
                <a:ea typeface="Heiti SC Light" charset="0"/>
                <a:cs typeface="Heiti SC Light"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Heiti SC Light" charset="0"/>
                <a:cs typeface="Heiti SC Light" charset="0"/>
                <a:sym typeface="Gill Sans" charset="0"/>
              </a:defRPr>
            </a:lvl9pPr>
          </a:lstStyle>
          <a:p>
            <a:pPr algn="l" eaLnBrk="1" hangingPunct="1"/>
            <a:r>
              <a:rPr lang="en-US" sz="3200" dirty="0"/>
              <a:t>Infrastructures (power grids).</a:t>
            </a:r>
            <a:endParaRPr lang="en-US" sz="2800" dirty="0"/>
          </a:p>
        </p:txBody>
      </p:sp>
      <p:sp>
        <p:nvSpPr>
          <p:cNvPr id="2" name="Rectangle 1"/>
          <p:cNvSpPr/>
          <p:nvPr/>
        </p:nvSpPr>
        <p:spPr>
          <a:xfrm>
            <a:off x="406400" y="5410200"/>
            <a:ext cx="12192000" cy="1200328"/>
          </a:xfrm>
          <a:prstGeom prst="rect">
            <a:avLst/>
          </a:prstGeom>
        </p:spPr>
        <p:txBody>
          <a:bodyPr wrap="square">
            <a:spAutoFit/>
          </a:bodyPr>
          <a:lstStyle/>
          <a:p>
            <a:pPr algn="l"/>
            <a:r>
              <a:rPr lang="en-US" sz="2400" dirty="0" smtClean="0"/>
              <a:t>“…high</a:t>
            </a:r>
            <a:r>
              <a:rPr lang="en-US" sz="2400" dirty="0"/>
              <a:t>-voltage power lines </a:t>
            </a:r>
            <a:r>
              <a:rPr lang="en-US" sz="2400" dirty="0" smtClean="0"/>
              <a:t>… went </a:t>
            </a:r>
            <a:r>
              <a:rPr lang="en-US" sz="2400" dirty="0"/>
              <a:t>out of service when they came in contact with "overgrown trees". The cascading effect that resulted ultimately forced the shutdown of more than 100 power </a:t>
            </a:r>
            <a:r>
              <a:rPr lang="en-US" sz="2400" dirty="0" smtClean="0"/>
              <a:t>plants” ---- US-Canada Power System Outage Task Force Final Report</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26" name="Rectangle 2"/>
          <p:cNvSpPr>
            <a:spLocks/>
          </p:cNvSpPr>
          <p:nvPr/>
        </p:nvSpPr>
        <p:spPr bwMode="auto">
          <a:xfrm>
            <a:off x="1316038" y="457200"/>
            <a:ext cx="24368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Motivation</a:t>
            </a:r>
          </a:p>
        </p:txBody>
      </p:sp>
      <p:sp>
        <p:nvSpPr>
          <p:cNvPr id="21510" name="Rectangle 6"/>
          <p:cNvSpPr>
            <a:spLocks/>
          </p:cNvSpPr>
          <p:nvPr/>
        </p:nvSpPr>
        <p:spPr bwMode="auto">
          <a:xfrm>
            <a:off x="1320800" y="1219200"/>
            <a:ext cx="10439400" cy="853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marL="571500" indent="-571500" algn="l">
              <a:buFont typeface="Arial"/>
              <a:buChar char="•"/>
              <a:defRPr/>
            </a:pPr>
            <a:r>
              <a:rPr lang="en-US" dirty="0">
                <a:solidFill>
                  <a:schemeClr val="tx1"/>
                </a:solidFill>
                <a:ea typeface="ＭＳ Ｐゴシック" charset="0"/>
                <a:cs typeface="Gill Sans" charset="0"/>
              </a:rPr>
              <a:t>Networks </a:t>
            </a:r>
          </a:p>
          <a:p>
            <a:pPr algn="l">
              <a:defRPr/>
            </a:pPr>
            <a:r>
              <a:rPr lang="en-US" dirty="0">
                <a:solidFill>
                  <a:schemeClr val="tx1"/>
                </a:solidFill>
                <a:ea typeface="ＭＳ Ｐゴシック" charset="0"/>
                <a:cs typeface="Gill Sans" charset="0"/>
              </a:rPr>
              <a:t>	</a:t>
            </a:r>
            <a:r>
              <a:rPr lang="en-US" sz="3200" dirty="0">
                <a:solidFill>
                  <a:schemeClr val="tx1"/>
                </a:solidFill>
                <a:ea typeface="ＭＳ Ｐゴシック" charset="0"/>
                <a:cs typeface="Gill Sans" charset="0"/>
              </a:rPr>
              <a:t>– the natural language describing interconnected system.</a:t>
            </a: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a:solidFill>
                  <a:schemeClr val="tx1"/>
                </a:solidFill>
                <a:ea typeface="ＭＳ Ｐゴシック" charset="0"/>
                <a:cs typeface="Gill Sans" charset="0"/>
              </a:rPr>
              <a:t>   </a:t>
            </a:r>
            <a:r>
              <a:rPr lang="en-US" sz="3200" dirty="0">
                <a:solidFill>
                  <a:schemeClr val="tx1"/>
                </a:solidFill>
                <a:ea typeface="ＭＳ Ｐゴシック" charset="0"/>
                <a:cs typeface="Gill Sans" charset="0"/>
              </a:rPr>
              <a:t> </a:t>
            </a:r>
            <a:r>
              <a:rPr lang="en-US" sz="3200" dirty="0">
                <a:solidFill>
                  <a:schemeClr val="accent2"/>
                </a:solidFill>
                <a:latin typeface="Arial" charset="0"/>
                <a:ea typeface="宋体" charset="0"/>
              </a:rPr>
              <a:t>Node, link, degree.</a:t>
            </a: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3200" dirty="0">
                <a:solidFill>
                  <a:schemeClr val="accent2"/>
                </a:solidFill>
                <a:latin typeface="Arial" charset="0"/>
                <a:ea typeface="宋体" charset="0"/>
              </a:rPr>
              <a:t>     Degree distribution:         . </a:t>
            </a: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3200" dirty="0">
                <a:solidFill>
                  <a:schemeClr val="accent2"/>
                </a:solidFill>
                <a:latin typeface="Arial" charset="0"/>
                <a:ea typeface="宋体" charset="0"/>
              </a:rPr>
              <a:t>     Generating function:                        .</a:t>
            </a:r>
          </a:p>
          <a:p>
            <a:pPr algn="l">
              <a:defRPr/>
            </a:pPr>
            <a:r>
              <a:rPr lang="en-US" sz="3200" dirty="0">
                <a:solidFill>
                  <a:schemeClr val="accent2"/>
                </a:solidFill>
              </a:rPr>
              <a:t>     e.g. </a:t>
            </a:r>
            <a:r>
              <a:rPr lang="en-US" sz="3200" dirty="0" err="1">
                <a:solidFill>
                  <a:schemeClr val="accent2"/>
                </a:solidFill>
              </a:rPr>
              <a:t>Erdos-Renyi</a:t>
            </a:r>
            <a:r>
              <a:rPr lang="en-US" sz="3200" dirty="0">
                <a:solidFill>
                  <a:schemeClr val="accent2"/>
                </a:solidFill>
              </a:rPr>
              <a:t> networks:</a:t>
            </a:r>
          </a:p>
          <a:p>
            <a:pPr algn="l">
              <a:defRPr/>
            </a:pPr>
            <a:endParaRPr lang="en-US" dirty="0">
              <a:solidFill>
                <a:schemeClr val="tx1"/>
              </a:solidFill>
              <a:ea typeface="ＭＳ Ｐゴシック" charset="0"/>
              <a:cs typeface="Gill Sans" charset="0"/>
            </a:endParaRPr>
          </a:p>
          <a:p>
            <a:pPr marL="1588"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endParaRPr lang="en-US" dirty="0"/>
          </a:p>
          <a:p>
            <a:pPr marL="573088" indent="-571500" algn="l">
              <a:buFont typeface="Arial"/>
              <a:buChar char="•"/>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dirty="0"/>
              <a:t>Random Networks</a:t>
            </a: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4400" dirty="0">
                <a:solidFill>
                  <a:schemeClr val="accent2"/>
                </a:solidFill>
              </a:rPr>
              <a:t>    </a:t>
            </a:r>
            <a:r>
              <a:rPr lang="en-US" sz="3200" dirty="0">
                <a:solidFill>
                  <a:schemeClr val="accent2"/>
                </a:solidFill>
              </a:rPr>
              <a:t>Nodes with generating function        randomly connect.</a:t>
            </a:r>
            <a:endParaRPr lang="en-US" sz="3200" b="1" dirty="0"/>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4400" b="1" dirty="0">
                <a:solidFill>
                  <a:schemeClr val="accent2"/>
                </a:solidFill>
              </a:rPr>
              <a:t>	     </a:t>
            </a:r>
            <a:r>
              <a:rPr lang="en-US" sz="3200" dirty="0">
                <a:solidFill>
                  <a:schemeClr val="accent2"/>
                </a:solidFill>
              </a:rPr>
              <a:t>and size     fully describe a random network.</a:t>
            </a: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endParaRPr lang="en-US" sz="3200" dirty="0">
              <a:solidFill>
                <a:schemeClr val="accent2"/>
              </a:solidFill>
            </a:endParaRP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3200" dirty="0">
                <a:solidFill>
                  <a:schemeClr val="accent2"/>
                </a:solidFill>
              </a:rPr>
              <a:t>	“Two random networks are the same” means “two random networks’ generating functions are the same”.  </a:t>
            </a: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3200" dirty="0">
                <a:solidFill>
                  <a:schemeClr val="accent2"/>
                </a:solidFill>
              </a:rPr>
              <a:t>	</a:t>
            </a: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endParaRPr lang="en-US" sz="3200" dirty="0">
              <a:solidFill>
                <a:schemeClr val="accent2"/>
              </a:solidFill>
            </a:endParaRP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3200" dirty="0">
                <a:solidFill>
                  <a:schemeClr val="accent2"/>
                </a:solidFill>
              </a:rPr>
              <a:t>	</a:t>
            </a: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endParaRPr lang="en-US" sz="3200" b="1" dirty="0">
              <a:solidFill>
                <a:schemeClr val="accent2"/>
              </a:solidFill>
            </a:endParaRP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endParaRPr lang="en-US" sz="3200" b="1" dirty="0">
              <a:solidFill>
                <a:schemeClr val="accent2"/>
              </a:solidFill>
            </a:endParaRPr>
          </a:p>
          <a:p>
            <a:pPr marL="684213" indent="-682625" algn="l">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endParaRPr lang="en-US" sz="3200" b="1" dirty="0"/>
          </a:p>
          <a:p>
            <a:pPr algn="l">
              <a:defRPr/>
            </a:pPr>
            <a:endParaRPr lang="en-US" dirty="0">
              <a:solidFill>
                <a:schemeClr val="tx1"/>
              </a:solidFill>
              <a:ea typeface="ＭＳ Ｐゴシック" charset="0"/>
              <a:cs typeface="Gill Sans" charset="0"/>
            </a:endParaRPr>
          </a:p>
        </p:txBody>
      </p:sp>
      <p:pic>
        <p:nvPicPr>
          <p:cNvPr id="2662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8800" y="2895600"/>
            <a:ext cx="38989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aphicFrame>
        <p:nvGraphicFramePr>
          <p:cNvPr id="26629" name="Object 3"/>
          <p:cNvGraphicFramePr>
            <a:graphicFrameLocks noChangeAspect="1"/>
          </p:cNvGraphicFramePr>
          <p:nvPr/>
        </p:nvGraphicFramePr>
        <p:xfrm>
          <a:off x="5588000" y="3200400"/>
          <a:ext cx="762000" cy="450850"/>
        </p:xfrm>
        <a:graphic>
          <a:graphicData uri="http://schemas.openxmlformats.org/presentationml/2006/ole">
            <mc:AlternateContent xmlns:mc="http://schemas.openxmlformats.org/markup-compatibility/2006">
              <mc:Choice xmlns:v="urn:schemas-microsoft-com:vml" Requires="v">
                <p:oleObj spid="_x0000_s26997" name="Equation" r:id="rId5" imgW="342751" imgH="203112" progId="Equation.3">
                  <p:embed/>
                </p:oleObj>
              </mc:Choice>
              <mc:Fallback>
                <p:oleObj name="Equation" r:id="rId5" imgW="342751" imgH="203112"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0" y="3200400"/>
                        <a:ext cx="762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6630" name="Object 2"/>
          <p:cNvGraphicFramePr>
            <a:graphicFrameLocks noChangeAspect="1"/>
          </p:cNvGraphicFramePr>
          <p:nvPr/>
        </p:nvGraphicFramePr>
        <p:xfrm>
          <a:off x="5588000" y="3657600"/>
          <a:ext cx="2703513" cy="547688"/>
        </p:xfrm>
        <a:graphic>
          <a:graphicData uri="http://schemas.openxmlformats.org/presentationml/2006/ole">
            <mc:AlternateContent xmlns:mc="http://schemas.openxmlformats.org/markup-compatibility/2006">
              <mc:Choice xmlns:v="urn:schemas-microsoft-com:vml" Requires="v">
                <p:oleObj spid="_x0000_s26998" name="Equation" r:id="rId7" imgW="1167893" imgH="266584" progId="Equation.3">
                  <p:embed/>
                </p:oleObj>
              </mc:Choice>
              <mc:Fallback>
                <p:oleObj name="Equation" r:id="rId7" imgW="1167893" imgH="266584" progId="Equation.3">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0" y="3657600"/>
                        <a:ext cx="2703513"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7188200" y="6705600"/>
          <a:ext cx="892175" cy="527050"/>
        </p:xfrm>
        <a:graphic>
          <a:graphicData uri="http://schemas.openxmlformats.org/presentationml/2006/ole">
            <mc:AlternateContent xmlns:mc="http://schemas.openxmlformats.org/markup-compatibility/2006">
              <mc:Choice xmlns:v="urn:schemas-microsoft-com:vml" Requires="v">
                <p:oleObj spid="_x0000_s26999" name="Equation" r:id="rId9" imgW="342900" imgH="203200" progId="Equation.3">
                  <p:embed/>
                </p:oleObj>
              </mc:Choice>
              <mc:Fallback>
                <p:oleObj name="Equation" r:id="rId9" imgW="342900" imgH="2032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8200" y="6705600"/>
                        <a:ext cx="892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3"/>
          <p:cNvGraphicFramePr>
            <a:graphicFrameLocks noChangeAspect="1"/>
          </p:cNvGraphicFramePr>
          <p:nvPr/>
        </p:nvGraphicFramePr>
        <p:xfrm>
          <a:off x="1854200" y="7315200"/>
          <a:ext cx="892175" cy="527050"/>
        </p:xfrm>
        <a:graphic>
          <a:graphicData uri="http://schemas.openxmlformats.org/presentationml/2006/ole">
            <mc:AlternateContent xmlns:mc="http://schemas.openxmlformats.org/markup-compatibility/2006">
              <mc:Choice xmlns:v="urn:schemas-microsoft-com:vml" Requires="v">
                <p:oleObj spid="_x0000_s27000" name="Equation" r:id="rId11" imgW="342900" imgH="203200" progId="Equation.3">
                  <p:embed/>
                </p:oleObj>
              </mc:Choice>
              <mc:Fallback>
                <p:oleObj name="Equation" r:id="rId11" imgW="342900" imgH="203200" progId="Equation.3">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54200" y="7315200"/>
                        <a:ext cx="8921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3"/>
          <p:cNvGraphicFramePr>
            <a:graphicFrameLocks noChangeAspect="1"/>
          </p:cNvGraphicFramePr>
          <p:nvPr/>
        </p:nvGraphicFramePr>
        <p:xfrm>
          <a:off x="4216400" y="7391400"/>
          <a:ext cx="477838" cy="442913"/>
        </p:xfrm>
        <a:graphic>
          <a:graphicData uri="http://schemas.openxmlformats.org/presentationml/2006/ole">
            <mc:AlternateContent xmlns:mc="http://schemas.openxmlformats.org/markup-compatibility/2006">
              <mc:Choice xmlns:v="urn:schemas-microsoft-com:vml" Requires="v">
                <p:oleObj spid="_x0000_s27001" name="Equation" r:id="rId12" imgW="177800" imgH="165100" progId="Equation.3">
                  <p:embed/>
                </p:oleObj>
              </mc:Choice>
              <mc:Fallback>
                <p:oleObj name="Equation" r:id="rId12" imgW="177800" imgH="165100" progId="Equation.3">
                  <p:embed/>
                  <p:pic>
                    <p:nvPicPr>
                      <p:cNvPr id="0"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6400" y="7391400"/>
                        <a:ext cx="4778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p:cNvPicPr>
            <a:picLocks noChangeAspect="1"/>
          </p:cNvPicPr>
          <p:nvPr/>
        </p:nvPicPr>
        <p:blipFill>
          <a:blip r:embed="rId14"/>
          <a:stretch>
            <a:fillRect/>
          </a:stretch>
        </p:blipFill>
        <p:spPr>
          <a:xfrm>
            <a:off x="1930400" y="4648200"/>
            <a:ext cx="6553200" cy="96337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1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10">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10">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8674" name="Rectangle 2"/>
          <p:cNvSpPr>
            <a:spLocks/>
          </p:cNvSpPr>
          <p:nvPr/>
        </p:nvSpPr>
        <p:spPr bwMode="auto">
          <a:xfrm>
            <a:off x="1316038" y="457200"/>
            <a:ext cx="243681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a:solidFill>
                  <a:schemeClr val="tx1"/>
                </a:solidFill>
                <a:ea typeface="ＭＳ Ｐゴシック" charset="0"/>
                <a:cs typeface="ＭＳ Ｐゴシック" charset="0"/>
              </a:rPr>
              <a:t>Motivation</a:t>
            </a: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1800" y="182880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1510" name="Rectangle 6"/>
          <p:cNvSpPr>
            <a:spLocks/>
          </p:cNvSpPr>
          <p:nvPr/>
        </p:nvSpPr>
        <p:spPr bwMode="auto">
          <a:xfrm>
            <a:off x="1320800" y="1219200"/>
            <a:ext cx="1089660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defRPr/>
            </a:pPr>
            <a:endParaRPr lang="en-US" dirty="0">
              <a:solidFill>
                <a:schemeClr val="tx1"/>
              </a:solidFill>
              <a:ea typeface="ＭＳ Ｐゴシック" charset="0"/>
              <a:cs typeface="Gill Sans" charset="0"/>
            </a:endParaRPr>
          </a:p>
          <a:p>
            <a:pPr marL="571500" indent="-571500" algn="l">
              <a:buFont typeface="Arial"/>
              <a:buChar char="•"/>
              <a:defRPr/>
            </a:pPr>
            <a:r>
              <a:rPr lang="en-US" dirty="0">
                <a:solidFill>
                  <a:schemeClr val="tx1"/>
                </a:solidFill>
                <a:ea typeface="ＭＳ Ｐゴシック" charset="0"/>
                <a:cs typeface="Gill Sans" charset="0"/>
              </a:rPr>
              <a:t>Percolation theory </a:t>
            </a:r>
          </a:p>
          <a:p>
            <a:pPr algn="l">
              <a:defRPr/>
            </a:pPr>
            <a:r>
              <a:rPr lang="en-US" dirty="0">
                <a:solidFill>
                  <a:schemeClr val="tx1"/>
                </a:solidFill>
                <a:ea typeface="ＭＳ Ｐゴシック" charset="0"/>
                <a:cs typeface="Gill Sans" charset="0"/>
              </a:rPr>
              <a:t>	</a:t>
            </a:r>
            <a:r>
              <a:rPr lang="en-US" sz="3200" dirty="0">
                <a:solidFill>
                  <a:schemeClr val="tx1"/>
                </a:solidFill>
                <a:ea typeface="ＭＳ Ｐゴシック" charset="0"/>
                <a:cs typeface="Gill Sans" charset="0"/>
              </a:rPr>
              <a:t>– is widely applied to study robustness and </a:t>
            </a:r>
          </a:p>
          <a:p>
            <a:pPr algn="l">
              <a:defRPr/>
            </a:pPr>
            <a:r>
              <a:rPr lang="en-US" sz="3200" dirty="0">
                <a:solidFill>
                  <a:schemeClr val="tx1"/>
                </a:solidFill>
                <a:ea typeface="ＭＳ Ｐゴシック" charset="0"/>
                <a:cs typeface="Gill Sans" charset="0"/>
              </a:rPr>
              <a:t>epidemic problems in complex </a:t>
            </a:r>
            <a:r>
              <a:rPr lang="en-US" sz="3200" dirty="0" smtClean="0">
                <a:solidFill>
                  <a:schemeClr val="tx1"/>
                </a:solidFill>
                <a:ea typeface="ＭＳ Ｐゴシック" charset="0"/>
                <a:cs typeface="Gill Sans" charset="0"/>
              </a:rPr>
              <a:t>systems.</a:t>
            </a:r>
            <a:endParaRPr lang="en-US" sz="3200" dirty="0">
              <a:solidFill>
                <a:schemeClr val="tx1"/>
              </a:solidFill>
              <a:ea typeface="ＭＳ Ｐゴシック" charset="0"/>
              <a:cs typeface="Gill Sans" charset="0"/>
            </a:endParaRPr>
          </a:p>
          <a:p>
            <a:pPr marL="571500" indent="-571500" algn="l">
              <a:buFont typeface="Arial"/>
              <a:buChar char="•"/>
              <a:defRPr/>
            </a:pPr>
            <a:endParaRPr lang="en-US" dirty="0">
              <a:solidFill>
                <a:schemeClr val="tx1"/>
              </a:solidFill>
              <a:ea typeface="ＭＳ Ｐゴシック" charset="0"/>
              <a:cs typeface="Gill Sans" charset="0"/>
            </a:endParaRPr>
          </a:p>
          <a:p>
            <a:pPr algn="l">
              <a:defRPr/>
            </a:pPr>
            <a:endParaRPr lang="en-US" dirty="0">
              <a:solidFill>
                <a:schemeClr val="tx1"/>
              </a:solidFill>
              <a:ea typeface="ＭＳ Ｐゴシック" charset="0"/>
              <a:cs typeface="Gill Sans" charset="0"/>
            </a:endParaRPr>
          </a:p>
          <a:p>
            <a:pPr marL="571500" indent="-571500" algn="l">
              <a:buFont typeface="Arial"/>
              <a:buChar char="•"/>
              <a:defRPr/>
            </a:pPr>
            <a:r>
              <a:rPr lang="en-US" dirty="0">
                <a:solidFill>
                  <a:schemeClr val="tx1"/>
                </a:solidFill>
                <a:ea typeface="ＭＳ Ｐゴシック" charset="0"/>
                <a:cs typeface="Gill Sans" charset="0"/>
              </a:rPr>
              <a:t>Interdependent networks</a:t>
            </a:r>
            <a:endParaRPr lang="en-US" sz="3200" dirty="0"/>
          </a:p>
          <a:p>
            <a:pPr marL="971550" lvl="1" indent="-514350" algn="l">
              <a:buFontTx/>
              <a:buAutoNum type="arabicPeriod"/>
              <a:defRPr/>
            </a:pPr>
            <a:r>
              <a:rPr lang="en-US" sz="3200" dirty="0"/>
              <a:t>Needed in life.</a:t>
            </a:r>
          </a:p>
          <a:p>
            <a:pPr marL="971550" lvl="1" indent="-514350" algn="l">
              <a:buFontTx/>
              <a:buAutoNum type="arabicPeriod"/>
              <a:defRPr/>
            </a:pPr>
            <a:r>
              <a:rPr lang="en-US" sz="3200" dirty="0"/>
              <a:t>Until 2010, most research have been done on </a:t>
            </a:r>
            <a:r>
              <a:rPr lang="en-US" sz="3200" dirty="0">
                <a:solidFill>
                  <a:srgbClr val="FF0000"/>
                </a:solidFill>
              </a:rPr>
              <a:t>single</a:t>
            </a:r>
            <a:r>
              <a:rPr lang="en-US" sz="3200" dirty="0"/>
              <a:t> networks which</a:t>
            </a:r>
            <a:r>
              <a:rPr lang="en-US" sz="3200" dirty="0">
                <a:solidFill>
                  <a:srgbClr val="FF0000"/>
                </a:solidFill>
              </a:rPr>
              <a:t> rarely </a:t>
            </a:r>
            <a:r>
              <a:rPr lang="en-US" sz="3200" dirty="0"/>
              <a:t>occur in nature and technology.</a:t>
            </a:r>
          </a:p>
          <a:p>
            <a:pPr marL="971550" lvl="1" indent="-514350" algn="l">
              <a:buFontTx/>
              <a:buAutoNum type="arabicPeriod"/>
              <a:defRPr/>
            </a:pPr>
            <a:r>
              <a:rPr lang="en-US" sz="3200" dirty="0"/>
              <a:t>New physics arise when interaction is considered.</a:t>
            </a:r>
          </a:p>
          <a:p>
            <a:pPr marL="914400" lvl="1" indent="-514350" algn="l">
              <a:defRPr/>
            </a:pPr>
            <a:r>
              <a:rPr lang="en-US" sz="3200" dirty="0"/>
              <a:t>	Analogy: Ideal gas law</a:t>
            </a:r>
            <a:r>
              <a:rPr lang="en-US" sz="3200" dirty="0">
                <a:sym typeface="Wingdings" pitchFamily="2" charset="2"/>
              </a:rPr>
              <a:t> Van de Waals equation</a:t>
            </a:r>
          </a:p>
          <a:p>
            <a:pPr algn="l">
              <a:defRPr/>
            </a:pPr>
            <a:endParaRPr lang="en-US" sz="3200" dirty="0">
              <a:solidFill>
                <a:schemeClr val="tx1"/>
              </a:solidFill>
              <a:ea typeface="ＭＳ Ｐゴシック" charset="0"/>
              <a:cs typeface="Gill San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5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5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70"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68500"/>
            <a:ext cx="74676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2772" name="Rectangle 1"/>
          <p:cNvSpPr>
            <a:spLocks noChangeArrowheads="1"/>
          </p:cNvSpPr>
          <p:nvPr/>
        </p:nvSpPr>
        <p:spPr bwMode="auto">
          <a:xfrm>
            <a:off x="254000" y="4800600"/>
            <a:ext cx="22606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3200"/>
              <a:t>Rosatoet al</a:t>
            </a:r>
          </a:p>
          <a:p>
            <a:r>
              <a:rPr lang="en-US" sz="3200"/>
              <a:t>Int. J. of Crit.</a:t>
            </a:r>
          </a:p>
          <a:p>
            <a:r>
              <a:rPr lang="en-US" sz="3200"/>
              <a:t>Infrastruct. 4,</a:t>
            </a:r>
          </a:p>
          <a:p>
            <a:r>
              <a:rPr lang="en-US" sz="3200"/>
              <a:t>63 (2008) </a:t>
            </a:r>
          </a:p>
        </p:txBody>
      </p:sp>
      <p:sp>
        <p:nvSpPr>
          <p:cNvPr id="32773" name="Rectangle 2"/>
          <p:cNvSpPr>
            <a:spLocks noChangeArrowheads="1"/>
          </p:cNvSpPr>
          <p:nvPr/>
        </p:nvSpPr>
        <p:spPr bwMode="auto">
          <a:xfrm>
            <a:off x="3378200" y="1219200"/>
            <a:ext cx="650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sz="3200">
                <a:solidFill>
                  <a:srgbClr val="FF0000"/>
                </a:solidFill>
              </a:rPr>
              <a:t>Blackout in Italy (28 September 2003)</a:t>
            </a:r>
            <a:endParaRPr lang="en-US" sz="3200">
              <a:solidFill>
                <a:srgbClr val="FF0000"/>
              </a:solidFill>
            </a:endParaRPr>
          </a:p>
        </p:txBody>
      </p:sp>
      <p:sp>
        <p:nvSpPr>
          <p:cNvPr id="32774" name="Rectangle 3"/>
          <p:cNvSpPr>
            <a:spLocks noChangeArrowheads="1"/>
          </p:cNvSpPr>
          <p:nvPr/>
        </p:nvSpPr>
        <p:spPr bwMode="auto">
          <a:xfrm>
            <a:off x="4445000" y="6019800"/>
            <a:ext cx="200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t>Power grid</a:t>
            </a:r>
          </a:p>
        </p:txBody>
      </p:sp>
      <p:sp>
        <p:nvSpPr>
          <p:cNvPr id="32775" name="Rectangle 4"/>
          <p:cNvSpPr>
            <a:spLocks noChangeArrowheads="1"/>
          </p:cNvSpPr>
          <p:nvPr/>
        </p:nvSpPr>
        <p:spPr bwMode="auto">
          <a:xfrm>
            <a:off x="6045200" y="2133600"/>
            <a:ext cx="28432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t>Communication</a:t>
            </a:r>
          </a:p>
          <a:p>
            <a:r>
              <a:rPr lang="en-US" sz="3200"/>
              <a:t>SCADA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2400" y="4953000"/>
            <a:ext cx="61849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4818" name="Line 1"/>
          <p:cNvSpPr>
            <a:spLocks noChangeShapeType="1"/>
          </p:cNvSpPr>
          <p:nvPr/>
        </p:nvSpPr>
        <p:spPr bwMode="auto">
          <a:xfrm>
            <a:off x="1296988" y="1158875"/>
            <a:ext cx="10447337" cy="7938"/>
          </a:xfrm>
          <a:prstGeom prst="line">
            <a:avLst/>
          </a:prstGeom>
          <a:noFill/>
          <a:ln w="3810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19" name="Rectangle 2"/>
          <p:cNvSpPr>
            <a:spLocks/>
          </p:cNvSpPr>
          <p:nvPr/>
        </p:nvSpPr>
        <p:spPr bwMode="auto">
          <a:xfrm>
            <a:off x="1316038" y="457200"/>
            <a:ext cx="1046003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a:solidFill>
                  <a:schemeClr val="tx1"/>
                </a:solidFill>
                <a:ea typeface="ＭＳ Ｐゴシック" charset="0"/>
                <a:cs typeface="ＭＳ Ｐゴシック" charset="0"/>
              </a:rPr>
              <a:t>I: Cascading failures in interdependent networks</a:t>
            </a:r>
          </a:p>
        </p:txBody>
      </p:sp>
      <p:sp>
        <p:nvSpPr>
          <p:cNvPr id="34820" name="Rectangle 3"/>
          <p:cNvSpPr>
            <a:spLocks/>
          </p:cNvSpPr>
          <p:nvPr/>
        </p:nvSpPr>
        <p:spPr bwMode="auto">
          <a:xfrm>
            <a:off x="1320800" y="1219200"/>
            <a:ext cx="68532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4000">
                <a:solidFill>
                  <a:schemeClr val="tx1"/>
                </a:solidFill>
                <a:ea typeface="ＭＳ Ｐゴシック" charset="0"/>
                <a:cs typeface="ＭＳ Ｐゴシック" charset="0"/>
              </a:rPr>
              <a:t>Interdependent networks model:</a:t>
            </a:r>
            <a:endParaRPr lang="en-US" sz="2800">
              <a:solidFill>
                <a:schemeClr val="tx1"/>
              </a:solidFill>
              <a:latin typeface="Arial" charset="0"/>
              <a:ea typeface="ＭＳ Ｐゴシック" charset="0"/>
              <a:cs typeface="ＭＳ Ｐゴシック" charset="0"/>
              <a:sym typeface="Arial" charset="0"/>
            </a:endParaRPr>
          </a:p>
        </p:txBody>
      </p:sp>
      <p:sp>
        <p:nvSpPr>
          <p:cNvPr id="34821" name="Rectangle 4"/>
          <p:cNvSpPr>
            <a:spLocks/>
          </p:cNvSpPr>
          <p:nvPr/>
        </p:nvSpPr>
        <p:spPr bwMode="auto">
          <a:xfrm>
            <a:off x="1549400" y="1905000"/>
            <a:ext cx="3354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2400">
                <a:solidFill>
                  <a:schemeClr val="tx1"/>
                </a:solidFill>
                <a:latin typeface="Arial" charset="0"/>
                <a:ea typeface="ＭＳ Ｐゴシック" charset="0"/>
                <a:cs typeface="ＭＳ Ｐゴシック" charset="0"/>
                <a:sym typeface="Arial" charset="0"/>
              </a:rPr>
              <a:t>Nature </a:t>
            </a:r>
            <a:r>
              <a:rPr lang="en-US" sz="2400">
                <a:solidFill>
                  <a:schemeClr val="tx1"/>
                </a:solidFill>
                <a:latin typeface="Arial Bold" charset="0"/>
                <a:ea typeface="ＭＳ Ｐゴシック" charset="0"/>
                <a:cs typeface="ＭＳ Ｐゴシック" charset="0"/>
                <a:sym typeface="Arial Bold" charset="0"/>
              </a:rPr>
              <a:t>464</a:t>
            </a:r>
            <a:r>
              <a:rPr lang="en-US" sz="2400">
                <a:solidFill>
                  <a:schemeClr val="tx1"/>
                </a:solidFill>
                <a:latin typeface="Arial" charset="0"/>
                <a:ea typeface="ＭＳ Ｐゴシック" charset="0"/>
                <a:cs typeface="ＭＳ Ｐゴシック" charset="0"/>
                <a:sym typeface="Arial" charset="0"/>
              </a:rPr>
              <a:t>, 1025 (2010) </a:t>
            </a:r>
          </a:p>
        </p:txBody>
      </p:sp>
      <p:grpSp>
        <p:nvGrpSpPr>
          <p:cNvPr id="27656" name="Group 8"/>
          <p:cNvGrpSpPr>
            <a:grpSpLocks/>
          </p:cNvGrpSpPr>
          <p:nvPr/>
        </p:nvGrpSpPr>
        <p:grpSpPr bwMode="auto">
          <a:xfrm>
            <a:off x="6515100" y="4953000"/>
            <a:ext cx="6197600" cy="4394200"/>
            <a:chOff x="0" y="0"/>
            <a:chExt cx="3904" cy="2768"/>
          </a:xfrm>
        </p:grpSpPr>
        <p:pic>
          <p:nvPicPr>
            <p:cNvPr id="348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904" cy="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483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 y="104"/>
              <a:ext cx="656"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276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100" y="4953000"/>
            <a:ext cx="61849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76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5100" y="4953000"/>
            <a:ext cx="61849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3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5100" y="4953000"/>
            <a:ext cx="61849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7662"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5100" y="4953000"/>
            <a:ext cx="61849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7663"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1300" y="4953000"/>
            <a:ext cx="61849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27666" name="Group 18"/>
          <p:cNvGrpSpPr>
            <a:grpSpLocks/>
          </p:cNvGrpSpPr>
          <p:nvPr/>
        </p:nvGrpSpPr>
        <p:grpSpPr bwMode="auto">
          <a:xfrm>
            <a:off x="6515100" y="4953000"/>
            <a:ext cx="6184900" cy="4381500"/>
            <a:chOff x="0" y="0"/>
            <a:chExt cx="3896" cy="2760"/>
          </a:xfrm>
        </p:grpSpPr>
        <p:pic>
          <p:nvPicPr>
            <p:cNvPr id="34832" name="Picture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3896" cy="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4833"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8" y="1984"/>
              <a:ext cx="928"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sp>
        <p:nvSpPr>
          <p:cNvPr id="34829" name="Rectangle 19"/>
          <p:cNvSpPr>
            <a:spLocks/>
          </p:cNvSpPr>
          <p:nvPr/>
        </p:nvSpPr>
        <p:spPr bwMode="auto">
          <a:xfrm>
            <a:off x="1320800" y="2438400"/>
            <a:ext cx="891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pPr algn="l"/>
            <a:r>
              <a:rPr lang="en-US" sz="3200">
                <a:solidFill>
                  <a:schemeClr val="bg2"/>
                </a:solidFill>
                <a:ea typeface="ＭＳ Ｐゴシック" charset="0"/>
                <a:cs typeface="ＭＳ Ｐゴシック" charset="0"/>
              </a:rPr>
              <a:t>connectivity links </a:t>
            </a:r>
            <a:r>
              <a:rPr lang="zh-CN" altLang="en-US" sz="3200">
                <a:solidFill>
                  <a:schemeClr val="bg2"/>
                </a:solidFill>
                <a:ea typeface="ＭＳ Ｐゴシック" charset="0"/>
                <a:cs typeface="ＭＳ Ｐゴシック" charset="0"/>
              </a:rPr>
              <a:t>（</a:t>
            </a:r>
            <a:r>
              <a:rPr lang="en-US" altLang="zh-CN" sz="3200">
                <a:solidFill>
                  <a:schemeClr val="bg2"/>
                </a:solidFill>
                <a:ea typeface="ＭＳ Ｐゴシック" charset="0"/>
                <a:cs typeface="ＭＳ Ｐゴシック" charset="0"/>
              </a:rPr>
              <a:t>grey) </a:t>
            </a:r>
            <a:r>
              <a:rPr lang="en-US" altLang="ja-JP" sz="3200">
                <a:solidFill>
                  <a:schemeClr val="tx1"/>
                </a:solidFill>
                <a:ea typeface="ＭＳ Ｐゴシック" charset="0"/>
                <a:cs typeface="ＭＳ Ｐゴシック" charset="0"/>
              </a:rPr>
              <a:t>+ </a:t>
            </a:r>
            <a:r>
              <a:rPr lang="en-US" altLang="ja-JP" sz="3200">
                <a:solidFill>
                  <a:srgbClr val="660066"/>
                </a:solidFill>
                <a:ea typeface="ＭＳ Ｐゴシック" charset="0"/>
                <a:cs typeface="ＭＳ Ｐゴシック" charset="0"/>
              </a:rPr>
              <a:t>dependency links (purple)</a:t>
            </a:r>
            <a:endParaRPr lang="en-US" sz="3200">
              <a:solidFill>
                <a:srgbClr val="660066"/>
              </a:solidFill>
              <a:ea typeface="ＭＳ Ｐゴシック" charset="0"/>
              <a:cs typeface="ＭＳ Ｐゴシック" charset="0"/>
            </a:endParaRPr>
          </a:p>
        </p:txBody>
      </p:sp>
      <p:pic>
        <p:nvPicPr>
          <p:cNvPr id="27668"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3600" y="4962525"/>
            <a:ext cx="49149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extBox 1"/>
          <p:cNvSpPr txBox="1"/>
          <p:nvPr/>
        </p:nvSpPr>
        <p:spPr>
          <a:xfrm>
            <a:off x="1320800" y="3124200"/>
            <a:ext cx="11547475" cy="1570038"/>
          </a:xfrm>
          <a:prstGeom prst="rect">
            <a:avLst/>
          </a:prstGeom>
          <a:noFill/>
        </p:spPr>
        <p:txBody>
          <a:bodyPr wrap="none">
            <a:spAutoFit/>
          </a:bodyPr>
          <a:lstStyle/>
          <a:p>
            <a:pPr algn="l">
              <a:defRPr/>
            </a:pPr>
            <a:r>
              <a:rPr lang="en-US" sz="3200" dirty="0"/>
              <a:t>Two types of node failure:</a:t>
            </a:r>
          </a:p>
          <a:p>
            <a:pPr marL="514350" indent="-514350" algn="l">
              <a:buFontTx/>
              <a:buAutoNum type="arabicPeriod"/>
              <a:defRPr/>
            </a:pPr>
            <a:r>
              <a:rPr lang="en-US" sz="3200" dirty="0"/>
              <a:t>nodes disconnected from the largest cluster in one network.</a:t>
            </a:r>
          </a:p>
          <a:p>
            <a:pPr marL="514350" indent="-514350" algn="l">
              <a:buFontTx/>
              <a:buAutoNum type="arabicPeriod"/>
              <a:defRPr/>
            </a:pPr>
            <a:r>
              <a:rPr lang="en-US" sz="3200" dirty="0"/>
              <a:t>nodes’ corresponding dependent nodes in the other network fail.</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6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7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765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76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76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766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7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Left">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amp; Bullets - 2 Column">
  <a:themeElements>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2 Column">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Right">
  <a:themeElements>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 Right">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Bullets &amp; Photo">
  <a:themeElements>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Bullets &amp; Photo">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 Center">
  <a:themeElements>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Center">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llets">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Reflection">
  <a:themeElements>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Horizontal Reflection">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Vertical">
  <a:themeElements>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Reflection">
  <a:themeElements>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hoto - Vertical Reflection">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 Top">
      <a:majorFont>
        <a:latin typeface="Gill Sans"/>
        <a:ea typeface="Heiti SC Light"/>
        <a:cs typeface="Heiti SC Light"/>
      </a:majorFont>
      <a:minorFont>
        <a:latin typeface="Gill Sans"/>
        <a:ea typeface="Heiti SC Light"/>
        <a:cs typeface="Heiti SC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Heiti SC Light" charset="0"/>
            <a:cs typeface="Heiti SC Light"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7143</TotalTime>
  <Pages>0</Pages>
  <Words>2794</Words>
  <Characters>0</Characters>
  <Application>Microsoft Macintosh PowerPoint</Application>
  <PresentationFormat>Custom</PresentationFormat>
  <Lines>0</Lines>
  <Paragraphs>311</Paragraphs>
  <Slides>31</Slides>
  <Notes>26</Notes>
  <HiddenSlides>0</HiddenSlides>
  <MMClips>0</MMClips>
  <ScaleCrop>false</ScaleCrop>
  <HeadingPairs>
    <vt:vector size="6" baseType="variant">
      <vt:variant>
        <vt:lpstr>Theme</vt:lpstr>
      </vt:variant>
      <vt:variant>
        <vt:i4>14</vt:i4>
      </vt:variant>
      <vt:variant>
        <vt:lpstr>Embedded OLE Servers</vt:lpstr>
      </vt:variant>
      <vt:variant>
        <vt:i4>1</vt:i4>
      </vt:variant>
      <vt:variant>
        <vt:lpstr>Slide Titles</vt:lpstr>
      </vt:variant>
      <vt:variant>
        <vt:i4>31</vt:i4>
      </vt:variant>
    </vt:vector>
  </HeadingPairs>
  <TitlesOfParts>
    <vt:vector size="46" baseType="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Equation</vt:lpstr>
      <vt:lpstr>Network theory and its applications in economic systems -- Final Oral Exam</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find network A’? (continued)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Catastrophic Cascades of Failures in Networks -- departmental seminar</dc:title>
  <dc:subject/>
  <dc:creator/>
  <cp:keywords/>
  <dc:description/>
  <cp:lastModifiedBy>Xuqing Huang</cp:lastModifiedBy>
  <cp:revision>358</cp:revision>
  <dcterms:modified xsi:type="dcterms:W3CDTF">2013-04-11T18:19:02Z</dcterms:modified>
</cp:coreProperties>
</file>